
<file path=[Content_Types].xml><?xml version="1.0" encoding="utf-8"?>
<Types xmlns="http://schemas.openxmlformats.org/package/2006/content-types">
  <Default Extension="jpg" ContentType="image/jpe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png" ContentType="image/png"/>
  <Default Extension="wmf" ContentType="image/x-wmf"/>
  <Override PartName="/ppt/theme/theme2.xml" ContentType="application/vnd.openxmlformats-officedocument.theme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notesSlides/notesSlide15.xml" ContentType="application/vnd.openxmlformats-officedocument.presentationml.notesSlide+xml"/>
  <Override PartName="/ppt/slides/slide15.xml" ContentType="application/vnd.openxmlformats-officedocument.presentationml.slide+xml"/>
  <Override PartName="/docProps/app.xml" ContentType="application/vnd.openxmlformats-officedocument.extended-properti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theme/theme1.xml" ContentType="application/vnd.openxmlformats-officedocument.theme+xml"/>
  <Override PartName="/ppt/notesSlides/notesSlide23.xml" ContentType="application/vnd.openxmlformats-officedocument.presentationml.notes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8.xml" ContentType="application/vnd.openxmlformats-officedocument.presentationml.slide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5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9144000" cy="6858000" type="screen4x3"/>
  <p:notesSz cx="6797675" cy="9926638"/>
  <p:defaultTextStyle>
    <a:defPPr>
      <a:defRPr lang="it-IT"/>
    </a:defPPr>
    <a:lvl1pPr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1pPr>
    <a:lvl2pPr marL="457200"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2pPr>
    <a:lvl3pPr marL="914400"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3pPr>
    <a:lvl4pPr marL="1371600"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4pPr>
    <a:lvl5pPr marL="1828800"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5pPr>
    <a:lvl6pPr marL="2286000" algn="l" defTabSz="457200" rtl="0">
      <a:defRPr>
        <a:solidFill>
          <a:schemeClr val="tx1"/>
        </a:solidFill>
        <a:latin typeface="Arial"/>
        <a:ea typeface="ＭＳ Ｐゴシック"/>
        <a:cs typeface="ＭＳ Ｐゴシック"/>
      </a:defRPr>
    </a:lvl6pPr>
    <a:lvl7pPr marL="2743200" algn="l" defTabSz="457200" rtl="0">
      <a:defRPr>
        <a:solidFill>
          <a:schemeClr val="tx1"/>
        </a:solidFill>
        <a:latin typeface="Arial"/>
        <a:ea typeface="ＭＳ Ｐゴシック"/>
        <a:cs typeface="ＭＳ Ｐゴシック"/>
      </a:defRPr>
    </a:lvl7pPr>
    <a:lvl8pPr marL="3200400" algn="l" defTabSz="457200" rtl="0">
      <a:defRPr>
        <a:solidFill>
          <a:schemeClr val="tx1"/>
        </a:solidFill>
        <a:latin typeface="Arial"/>
        <a:ea typeface="ＭＳ Ｐゴシック"/>
        <a:cs typeface="ＭＳ Ｐゴシック"/>
      </a:defRPr>
    </a:lvl8pPr>
    <a:lvl9pPr marL="3657600" algn="l" defTabSz="457200" rtl="0">
      <a:defRPr>
        <a:solidFill>
          <a:schemeClr val="tx1"/>
        </a:solidFill>
        <a:latin typeface="Arial"/>
        <a:ea typeface="ＭＳ Ｐゴシック"/>
        <a:cs typeface="ＭＳ Ｐゴシック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128" d="100"/>
          <a:sy n="128" d="100"/>
        </p:scale>
        <p:origin x="1544" y="176"/>
      </p:cViewPr>
      <p:guideLst>
        <p:guide pos="2160" orient="horz"/>
        <p:guide pos="288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 /><Relationship Id="rId31" Type="http://schemas.openxmlformats.org/officeDocument/2006/relationships/tableStyles" Target="tableStyles.xml" /><Relationship Id="rId32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4906244" name="Rectangle 2"/>
          <p:cNvSpPr>
            <a:spLocks noChangeArrowheads="1" noGrp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144723364" name="Rectangle 3"/>
          <p:cNvSpPr>
            <a:spLocks noChangeArrowheads="1" noGrp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810859574" name="Rectangle 4"/>
          <p:cNvSpPr>
            <a:spLocks noChangeArrowheads="1" noChangeAspect="1" noGrp="1" noRot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96014694" name="Rectangle 5"/>
          <p:cNvSpPr>
            <a:spLocks noChangeArrowheads="1" noGrp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it-IT"/>
              <a:t>Click to edit Master text styles</a:t>
            </a:r>
            <a:endParaRPr/>
          </a:p>
          <a:p>
            <a:pPr lvl="1">
              <a:defRPr/>
            </a:pPr>
            <a:r>
              <a:rPr lang="it-IT"/>
              <a:t>Second level</a:t>
            </a:r>
            <a:endParaRPr/>
          </a:p>
          <a:p>
            <a:pPr lvl="2">
              <a:defRPr/>
            </a:pPr>
            <a:r>
              <a:rPr lang="it-IT"/>
              <a:t>Third level</a:t>
            </a:r>
            <a:endParaRPr/>
          </a:p>
          <a:p>
            <a:pPr lvl="3">
              <a:defRPr/>
            </a:pPr>
            <a:r>
              <a:rPr lang="it-IT"/>
              <a:t>Fourth level</a:t>
            </a:r>
            <a:endParaRPr/>
          </a:p>
          <a:p>
            <a:pPr lvl="4">
              <a:defRPr/>
            </a:pPr>
            <a:r>
              <a:rPr lang="it-IT"/>
              <a:t>Fifth level</a:t>
            </a:r>
            <a:endParaRPr/>
          </a:p>
        </p:txBody>
      </p:sp>
      <p:sp>
        <p:nvSpPr>
          <p:cNvPr id="388231466" name="Rectangle 6"/>
          <p:cNvSpPr>
            <a:spLocks noChangeArrowheads="1" noGrp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/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967727136" name="Rectangle 7"/>
          <p:cNvSpPr>
            <a:spLocks noChangeArrowheads="1" noGrp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/>
          </a:bodyPr>
          <a:lstStyle>
            <a:lvl1pPr algn="r">
              <a:defRPr sz="1200"/>
            </a:lvl1pPr>
          </a:lstStyle>
          <a:p>
            <a:pPr>
              <a:defRPr/>
            </a:pPr>
            <a:fld id="{F6425F76-5FCB-3E42-9F4B-C72054CFC5AB}" type="slidenum">
              <a:rPr lang="it-IT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 sldNum="1"/>
  <p:notesStyle>
    <a:lvl1pPr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ＭＳ Ｐゴシック"/>
      </a:defRPr>
    </a:lvl1pPr>
    <a:lvl2pPr marL="457200"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+mn-cs"/>
      </a:defRPr>
    </a:lvl2pPr>
    <a:lvl3pPr marL="914400"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+mn-cs"/>
      </a:defRPr>
    </a:lvl3pPr>
    <a:lvl4pPr marL="1371600"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+mn-cs"/>
      </a:defRPr>
    </a:lvl4pPr>
    <a:lvl5pPr marL="1828800"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+mn-cs"/>
      </a:defRPr>
    </a:lvl5pPr>
    <a:lvl6pPr marL="2286000" algn="l" defTabSz="4572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82054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49494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Buongiorno a tutti,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b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mi chiamo Alessio e sono uno studente Master in Computer Science</a:t>
            </a:r>
            <a:r>
              <a:rPr/>
              <a:t>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Oggi Ho il piacere di presentarvi ALPHA.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Un progetto di tesi creato in collaborazione con ESAM</a:t>
            </a:r>
            <a:endParaRPr/>
          </a:p>
        </p:txBody>
      </p:sp>
      <p:sp>
        <p:nvSpPr>
          <p:cNvPr id="756000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AC15665-FA93-0FC5-E879-11A903AF95A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4241002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42107682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 b="0"/>
          </a:p>
          <a:p>
            <a:pPr>
              <a:defRPr/>
            </a:pPr>
            <a:r>
              <a:rPr lang="it-CH" sz="1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Questa caratteristica garantisce piena autonomia operativa e rappresenta il punto di partenza per uno degli aspetti fondamentali del sistema: </a:t>
            </a:r>
            <a:r>
              <a:rPr lang="it-CH" sz="1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la sicurezza.</a:t>
            </a:r>
            <a:endParaRPr lang="it-IT" sz="10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/>
              <a:t>...</a:t>
            </a:r>
            <a:endParaRPr/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endParaRPr lang="it-CH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 contesti industriali, dove la </a:t>
            </a:r>
            <a:r>
              <a:rPr lang="it-CH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protezione delle informazioni</a:t>
            </a: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e la continuità del servizio sono elementi essenziali, la possibilità di operare in modo isolato rappresenta un vantaggio </a:t>
            </a:r>
            <a:r>
              <a:rPr lang="it-CH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strategico</a:t>
            </a: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</a:t>
            </a:r>
            <a:endParaRPr/>
          </a:p>
          <a:p>
            <a:pPr>
              <a:defRPr/>
            </a:pPr>
            <a:endParaRPr lang="it-CH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L’obiettivo è quello di offrire un comportamento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stand-alone, indipendente e stabile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capace di resistere a eventuali interferenze esterne e di ridurre al minimo i malfunzionamenti, anche nei contesti operativi più esigenti.</a:t>
            </a:r>
            <a:endParaRPr lang="it-CH"/>
          </a:p>
          <a:p>
            <a:pPr>
              <a:defRPr/>
            </a:pPr>
            <a:endParaRPr lang="it-CH"/>
          </a:p>
        </p:txBody>
      </p:sp>
      <p:sp>
        <p:nvSpPr>
          <p:cNvPr id="1614401131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491D5E8-4233-8C9E-CDEF-D099FDA8997B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506256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33322454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 b="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L’obiettivo è quello di offrire un comportamento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stand-alone, indipendente e stabile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capace di resistere a eventuali interferenze esterne e di ridurre al minimo i malfunzionamenti, anche nei contesti operativi più esigenti.</a:t>
            </a:r>
            <a:endParaRPr lang="it-IT" sz="10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/>
              <a:t>...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Tale affidabilità si accompagna a un’elevata compatibilità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resa possibile dall’adozione di protocolli industriali leader del settore,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51877179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AB594082-7D50-7836-8313-9D50BD3778D7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9734901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11605319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Tale affidabilità si accompagna a un’elevata compatibilità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resa possibile dall’adozione di protocolli industriali leader del settore, 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/>
              <a:t>...</a:t>
            </a:r>
            <a:endParaRPr/>
          </a:p>
          <a:p>
            <a:pPr>
              <a:defRPr/>
            </a:pPr>
            <a:r>
              <a:rPr lang="it-CH"/>
              <a:t>Come modbus e i2c</a:t>
            </a: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che consentono un’integrazione fluida all’interno di ecosistemi già esistenti.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</p:txBody>
      </p:sp>
      <p:sp>
        <p:nvSpPr>
          <p:cNvPr id="114835454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BF916B84-4749-7ADB-14ED-CDF2D5ECE91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943591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11266926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Tale affidabilità si accompagna a un’elevata compatibilità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resa possibile dall’adozione di protocolli industriali leader del settore, </a:t>
            </a:r>
            <a:endParaRPr/>
          </a:p>
          <a:p>
            <a:pPr>
              <a:defRPr/>
            </a:pPr>
            <a:r>
              <a:rPr lang="it-CH" sz="10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Come modbus e i2c</a:t>
            </a:r>
            <a:endParaRPr sz="1000"/>
          </a:p>
          <a:p>
            <a:pPr>
              <a:defRPr/>
            </a:pP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che consentono un’integrazione fluida all’interno di ecosistemi già esistenti.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/>
              <a:t>...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Modbus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sviluppato nel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1979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dalla società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Modicon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nasce con l’obiettivo di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semplificare e standardizzare la comunicazione tra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PLC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e dispositivi periferici.</a:t>
            </a:r>
            <a:r>
              <a:rPr/>
              <a:t> 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Si basa su un’architettura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master/slave</a:t>
            </a:r>
            <a:r>
              <a:rPr/>
              <a:t>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 cui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 master invia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periodicamente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richieste codificate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e ciascuno slave risponde restituendo 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dati richiesti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oppure confermando l’azione eseguita.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</p:txBody>
      </p:sp>
      <p:sp>
        <p:nvSpPr>
          <p:cNvPr id="702842159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13E8E99-FA4A-8397-5C5F-99B6748DC943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644113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6369406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/>
          </a:p>
          <a:p>
            <a:pPr>
              <a:defRPr/>
            </a:pP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Modbus 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sviluppato nel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1979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dalla società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Modicon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nasce con l’obiettivo di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semplificare e standardizzare la comunicazione tra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PLC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e dispositivi periferici.</a:t>
            </a:r>
            <a:r>
              <a:rPr lang="it-IT" sz="10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</a:t>
            </a:r>
            <a:endParaRPr sz="1000"/>
          </a:p>
          <a:p>
            <a:pPr>
              <a:defRPr/>
            </a:pP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Si basa su un’architettura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master/slave</a:t>
            </a:r>
            <a:r>
              <a:rPr lang="it-IT" sz="10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 cui </a:t>
            </a: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 master invia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periodicamente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richieste codificate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e ciascuno slave risponde restituendo i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dati richiesti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oppure confermando l’azione eseguita. </a:t>
            </a: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/>
              <a:t>...</a:t>
            </a:r>
            <a:endParaRPr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 un singolo dispositivo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ALFA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è dunque possibile interrogare, oltre a tutti i dispositivi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ESAM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anche apparati prodotti da aziende leader nei più disparati ambiti industriali,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come 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PLC di Siemens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contatori di energia di Schneider Electric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e 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sistemi di controllo remoto di ABB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 dati acquisiti da questi dispositivi possono essere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esportati in un comodo formato CSV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permettendo così un'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analisi approfondita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facilmente accessibile da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qualsiasi PC o tablet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senza necessità di software proprietari o strumenti complessi.</a:t>
            </a:r>
            <a:endParaRPr lang="it-CH"/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</p:txBody>
      </p:sp>
      <p:sp>
        <p:nvSpPr>
          <p:cNvPr id="1716591836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67285C07-9767-EBC0-0908-B710963E2940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3968185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5391431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 dati acquisiti da questi dispositivi possono essere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esportati in un comodo formato CSV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</a:t>
            </a: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permettendo così un'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analisi approfondita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facilmente accessibile da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qualsiasi PC o tablet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senza necessità di software proprietari o strumenti complessi.</a:t>
            </a:r>
            <a:endParaRPr sz="1000"/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...</a:t>
            </a:r>
            <a:endParaRPr/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ALFA rimane inoltre fedele ad uno dei principi cardine di ESAM ovvero la precisione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756578491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11BED3C-ED18-D31A-3989-BA86344F1864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3940094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5296819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ALFA rimane inoltre fedele ad uno dei principi cardine di ESAM ovvero la precisione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lang="it-IT" sz="10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...</a:t>
            </a: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...</a:t>
            </a:r>
            <a:endParaRPr sz="1200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questo motivo, anziché utilizzare l’ADC interno dell’ESP32, si è scelto di integrare un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convertitore esterno ADS1115 a 16 bit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collegato via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I²C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599971202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45B59C7C-91C2-5F06-48B8-8032AE550572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9949256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9577975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ALFA rimane inoltre fedele ad uno dei principi cardine di ESAM ovvero la precisione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lang="it-IT" sz="10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questo motivo, anziché utilizzare il convertitore analogico digitale  interno dell’ESP32 a 12 bit, si è scelto di integrare un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convertitore esternoa 16 bit</a:t>
            </a:r>
            <a:r>
              <a:rPr lang="it-IT" sz="10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</a:t>
            </a: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...</a:t>
            </a:r>
            <a:endParaRPr lang="it-IT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Come mostrato in questo esempio pratico, un solo bit di differenza incide enormemente sulla precisione.</a:t>
            </a: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Nella slide, e’ mostrata la differenza tra 3 a 4 bit ovvero si passa da 8 a 16 livelli; nella realtà del nostro progetto si passa da 4096 livelli a ben oltre 65k distribuiti sull ampiezza massima del segnale.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680016969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DEE87EE-FDAC-AE25-6335-D97B48A15EB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6777751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41145960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Come mostrato in questo esempio pratico, un solo bit di differenza incide enormemente sulla precisione.</a:t>
            </a: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Nella slide, e’ mostrata la differenza tra 3 a 4 bit ovvero si passa da 8 a 16 livelli; nella realtà del nostro progetto si passa da 4096 livelli a ben oltre 65k distribuiti sull ampiezza massima del segnale</a:t>
            </a:r>
            <a:r>
              <a:rPr lang="it-IT" sz="10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</a:t>
            </a: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...</a:t>
            </a:r>
            <a:endParaRPr lang="it-IT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Un ulteriore Sfida che si e presentata è, stata quella di aquisire un ampia varieta di segnali, con un singolo ingresso disponibile per il convertitore.</a:t>
            </a:r>
            <a:endParaRPr lang="it-IT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1200"/>
          </a:p>
          <a:p>
            <a:pPr>
              <a:defRPr/>
            </a:pPr>
            <a:endParaRPr/>
          </a:p>
        </p:txBody>
      </p:sp>
      <p:sp>
        <p:nvSpPr>
          <p:cNvPr id="753302487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59D8D74-D50F-C293-92CA-85C406CCFC0C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9921167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2165009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0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Un ulteriore Sfida che si e presentata è, stata quella di aquisire un ampia varieta di segnali.</a:t>
            </a:r>
            <a:endParaRPr lang="it-IT" sz="10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...</a:t>
            </a:r>
            <a:endParaRPr lang="it-IT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Per limitare al minimo le risorse hardware necessarie, è stato utilizzato un multiplexer con una codifica a 3 bit.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 questa slide possiamo osservare il funzionamento generale e la relativa tabella di verità.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  3 pin dell'ESP32 selezioniamo il segnale desiderato e lo connettiamo all AD.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1200"/>
          </a:p>
          <a:p>
            <a:pPr marL="217793" indent="-217793">
              <a:buFont typeface="Arial"/>
              <a:buChar char="–"/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 sz="1200" b="1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-utilizzo risorse Limitate!</a:t>
            </a:r>
            <a:endParaRPr lang="it-CH"/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   Il tutto deve essere contenuto in microcontrolori con risorse sia in termini di memoria che consumo elettrico il piu limitato possibile</a:t>
            </a:r>
            <a:endParaRPr lang="it-CH"/>
          </a:p>
          <a:p>
            <a:pPr>
              <a:defRPr/>
            </a:pPr>
            <a:endParaRPr/>
          </a:p>
        </p:txBody>
      </p:sp>
      <p:sp>
        <p:nvSpPr>
          <p:cNvPr id="72620786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081603E8-FD26-86EA-82EE-A232957F54BA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073437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39333431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Buongiorno a tutti,</a:t>
            </a:r>
            <a:endParaRPr sz="1000" b="0" i="1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mi chiamo Alessio e sono uno studente Master in Computer Science</a:t>
            </a:r>
            <a:r>
              <a:rPr lang="it-IT" sz="1000" b="0" i="1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</a:t>
            </a:r>
            <a:endParaRPr sz="1000" b="0" i="1"/>
          </a:p>
          <a:p>
            <a:pPr>
              <a:defRPr/>
            </a:pPr>
            <a:r>
              <a:rPr lang="it-IT" sz="1000" b="0" i="1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Oggi Ho il piacere di presentarvi ALPHA.</a:t>
            </a:r>
            <a:endParaRPr sz="1000" b="0" i="1"/>
          </a:p>
          <a:p>
            <a:pPr>
              <a:defRPr/>
            </a:pPr>
            <a:r>
              <a:rPr lang="it-IT" sz="1000" b="0" i="1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Un progetto di tesi creato in collaborazione con ESAM</a:t>
            </a:r>
            <a:endParaRPr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(Un) </a:t>
            </a:r>
            <a:r>
              <a:rPr lang="it-IT" sz="12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azienda italiana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con oltre quarant’anni di esperienza nell automazione industriale, nota 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lo sviluppo di soluzioni su misura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aziende e professionisti del settore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 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</p:txBody>
      </p:sp>
      <p:sp>
        <p:nvSpPr>
          <p:cNvPr id="1367883359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422C8DD5-4F5C-7A58-BF83-5A1C2F480D29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263688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4747088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0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Un ulteriore Sfida che si e presentata è, stata quella di aquisire un ampia varieta di segnali.</a:t>
            </a:r>
            <a:endParaRPr lang="it-IT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100" b="0" i="0" u="none" strike="noStrike" cap="none" spc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Per limitare al minimo le risorse hardware necessarie, è stato utilizzato un multiplexer con una codifica a 3 bit. </a:t>
            </a:r>
            <a:endParaRPr lang="it-IT" sz="11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100" b="0" i="0" u="none" strike="noStrike" cap="none" spc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In questa slide possiamo osservare il funzionamento generale e la relativa tabella di verità.</a:t>
            </a:r>
            <a:endParaRPr lang="it-IT" sz="11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100" b="0" i="0" u="none" strike="noStrike" cap="none" spc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Con  3 pin dell'ESP32 selezioniamo il segnale desiderato e lo connettiamo all AD.</a:t>
            </a:r>
            <a:endParaRPr lang="it-IT" sz="10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...</a:t>
            </a:r>
            <a:endParaRPr lang="it-IT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Passiamo ora alla definizione di un punto di partenza del progetto:</a:t>
            </a:r>
            <a:endParaRPr sz="1200"/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 sz="1200" b="1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-utilizzo risorse Limitate!</a:t>
            </a:r>
            <a:endParaRPr lang="it-CH"/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   Il tutto deve essere contenuto in microcontrolori con risorse sia in termini di memoria che consumo elettrico il piu limitato possibile</a:t>
            </a:r>
            <a:endParaRPr lang="it-CH"/>
          </a:p>
          <a:p>
            <a:pPr>
              <a:defRPr/>
            </a:pPr>
            <a:r>
              <a:rPr lang="it-IT"/>
              <a:t>    Magari acenna a consumi </a:t>
            </a:r>
            <a:endParaRPr lang="it-CH"/>
          </a:p>
          <a:p>
            <a:pPr>
              <a:defRPr/>
            </a:pPr>
            <a:endParaRPr/>
          </a:p>
        </p:txBody>
      </p:sp>
      <p:sp>
        <p:nvSpPr>
          <p:cNvPr id="1553108229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A636BD3-891A-FCE1-3C9A-64D5737B3ED9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7728657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66732749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Passiamo ora alla definizione di un punto di partenza del progetto:</a:t>
            </a:r>
            <a:endParaRPr lang="it-IT" sz="10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...</a:t>
            </a:r>
            <a:endParaRPr lang="it-IT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1200"/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 sz="1200" b="1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-utilizzo risorse Limitate!</a:t>
            </a:r>
            <a:endParaRPr lang="it-CH"/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   Il tutto deve essere contenuto in microcontrolori con risorse sia in termini di memoria che consumo elettrico il piu limitato possibile</a:t>
            </a:r>
            <a:endParaRPr lang="it-CH"/>
          </a:p>
          <a:p>
            <a:pPr>
              <a:defRPr/>
            </a:pPr>
            <a:r>
              <a:rPr lang="it-IT"/>
              <a:t>    Magari acenna a consumi </a:t>
            </a:r>
            <a:endParaRPr lang="it-CH"/>
          </a:p>
          <a:p>
            <a:pPr>
              <a:defRPr/>
            </a:pPr>
            <a:endParaRPr/>
          </a:p>
        </p:txBody>
      </p:sp>
      <p:sp>
        <p:nvSpPr>
          <p:cNvPr id="31249143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E30AA56-6AA9-7CB8-0EEB-4EC1567AFD9E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4437050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97663815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L’attenzione costante all’innovazione ha spinto l’azienda a porsi un ulteriore obiettivo: </a:t>
            </a:r>
            <a:r>
              <a:rPr sz="10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semplificare l’interazione tra l’uomo macchina</a:t>
            </a: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applicando le piu moderne tecnologine  in una contesto industriale. </a:t>
            </a: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0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 questa esigenza ha preso forma l’idea di Alfa</a:t>
            </a: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una soluzione pensata per migliorare l’esperienza utente senza compromessi.</a:t>
            </a:r>
            <a:endParaRPr/>
          </a:p>
          <a:p>
            <a:pPr>
              <a:defRPr/>
            </a:pPr>
            <a:r>
              <a:rPr/>
              <a:t>...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Tra le sue principali caratteristiche spicca l’approccio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cross-platform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che consente di usufruire dello stesso servizio da qualsiasi dispositivo, indipendentemente dal sistema operativo o dalla postazione utilizzata.</a:t>
            </a: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/>
              <a:t>-Sicurezza</a:t>
            </a: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/>
              <a:t>-Compatibilita: Comunicazione Con protocolli industriali leader nel settore</a:t>
            </a:r>
            <a:endParaRPr lang="it-CH"/>
          </a:p>
          <a:p>
            <a:pPr>
              <a:defRPr/>
            </a:pPr>
            <a:endParaRPr lang="it-CH"/>
          </a:p>
          <a:p>
            <a:pPr marL="217793" indent="-217793">
              <a:buFont typeface="Arial"/>
              <a:buChar char="–"/>
              <a:defRPr/>
            </a:pPr>
            <a:r>
              <a:rPr lang="it-CH"/>
              <a:t>Alta gamma di tipologie di segnali rilevabili con poco hardwere</a:t>
            </a: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 b="1"/>
              <a:t>-utilizzo risorse Limitate!</a:t>
            </a:r>
            <a:endParaRPr lang="it-CH"/>
          </a:p>
          <a:p>
            <a:pPr>
              <a:defRPr/>
            </a:pPr>
            <a:r>
              <a:rPr lang="it-CH"/>
              <a:t>    Il tutto deve essere contenuto in microcontrolori con risorse sia in termini di memoria che consumo elettrico il piu limitato possibile</a:t>
            </a:r>
            <a:endParaRPr lang="it-CH"/>
          </a:p>
        </p:txBody>
      </p:sp>
      <p:sp>
        <p:nvSpPr>
          <p:cNvPr id="59983677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5D738ACC-7237-5A5D-452B-A39773FFFEE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1750224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1164792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17793" indent="-217793">
              <a:buFont typeface="Arial"/>
              <a:buChar char="–"/>
              <a:defRPr/>
            </a:pPr>
            <a:r>
              <a:rPr/>
              <a:t>Alla seguente pagina e’ disponibile un formato testuale delle registrazioni effettuate.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384624462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D2C6E9B5-8012-9D5F-532F-A3520A308372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48128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74861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179997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531B5C-8E4A-CA09-162C-7A0C0D7B14F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96961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5665601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Siamo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dunque giunti al termine di questa presentazione.</a:t>
            </a: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Desidero ringraziare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tutti i presenti per la cortese attenzione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Per qualsiasi ulteriore chiarimento o approfondimento, lascio a vostra disposizione i miei contatti.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Ora, resto a completa disposizione per rispondere a eventuali domande nel tempo che ci rimane.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Vi auguro una buona giornata!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6091763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BE926D8-03A5-83A3-8ABE-F641ED8B6D8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4606428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3944378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(Un) </a:t>
            </a: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azienda italiana con oltre quarant’anni di esperienza nell automazione industriale, nota </a:t>
            </a: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lo sviluppo di soluzioni su misura </a:t>
            </a: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aziende e professionisti del settore</a:t>
            </a: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 </a:t>
            </a: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 suo operato si concentra sullo </a:t>
            </a:r>
            <a:r>
              <a:rPr lang="it-IT" sz="12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sviluppo di hardware all’avanguardia per l’acquisizione di segnali di varia natura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— come tensione, corrente  e sensori analogici — </a:t>
            </a:r>
            <a:r>
              <a:rPr lang="it-IT" sz="12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garantendo elevata precisione e affidabilità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</p:txBody>
      </p:sp>
      <p:sp>
        <p:nvSpPr>
          <p:cNvPr id="1330933744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525DA74-0027-F6A7-CAA8-0D79AEA0B65C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8455356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84797414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 suo operato si concentra sullo </a:t>
            </a:r>
            <a:r>
              <a:rPr lang="it-IT" sz="1000" b="1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sviluppo di hardware all’avanguardia per l’acquisizione di segnali di varia natura</a:t>
            </a: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— come tensione, corrente e sensori analogici — </a:t>
            </a:r>
            <a:r>
              <a:rPr lang="it-IT" sz="1000" b="1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garantendo elevata precisione e affidabilità</a:t>
            </a: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L’attenzione costante all’innovazione ha spinto l’azienda a porsi un ulteriore obiettivo: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semplificare l’interazione tra l’uomo macchina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applicando le piu moderne tecnologine  in una contesto industriale.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 questa esigenza ha preso forma l’idea di Alfa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una soluzione pensata per migliorare l’esperienza utente senza compromessi.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</p:txBody>
      </p:sp>
      <p:sp>
        <p:nvSpPr>
          <p:cNvPr id="388230801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C12D950E-4E07-4290-7D30-5C6957DCF6D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6665655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90044018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L’attenzione costante all’innovazione ha spinto l’azienda a porsi un ulteriore obiettivo: </a:t>
            </a:r>
            <a:r>
              <a:rPr sz="10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semplificare l’interazione tra l’uomo macchina</a:t>
            </a: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applicando le piu moderne tecnologine  in una contesto industriale. </a:t>
            </a: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0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 questa esigenza ha preso forma l’idea di Alfa</a:t>
            </a: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una soluzione pensata per migliorare l’esperienza utente senza compromessi.</a:t>
            </a:r>
            <a:endParaRPr/>
          </a:p>
          <a:p>
            <a:pPr>
              <a:defRPr/>
            </a:pPr>
            <a:r>
              <a:rPr/>
              <a:t>...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Tra le sue principali caratteristiche spicca l’approccio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cross-platform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che consente di usufruire dello stesso servizio da qualsiasi dispositivo, indipendentemente dal sistema operativo o dalla postazione utilizzata.</a:t>
            </a:r>
            <a:endParaRPr lang="it-CH"/>
          </a:p>
        </p:txBody>
      </p:sp>
      <p:sp>
        <p:nvSpPr>
          <p:cNvPr id="418082622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9257E34-C0C0-8482-5613-875BECAAB623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7173713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45947064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 b="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Tra le sue principali caratteristiche spicca l’approccio 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cross-platform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che consente di usufruire dello stesso servizio da qualsiasi dispositivo, indipendentemente dal sistema operativo o dalla postazione utilizzata.</a:t>
            </a:r>
            <a:endParaRPr/>
          </a:p>
          <a:p>
            <a:pPr>
              <a:defRPr/>
            </a:pPr>
            <a:r>
              <a:rPr/>
              <a:t>...</a:t>
            </a:r>
            <a:endParaRPr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Alfa è stato sviluppato sfruttando appieno le potenzialità del microcontrollore ESP32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grazie al modulo Wi-Fi integrato, il sistema può essere connesso a reti esistenti, oppure operare in modalità stand-alone creando una propria rete, comportandosi dunque  come un vero e proprio access point.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Questa flessibilità lo rende facilmente integrabile in contesti industriali anche privi di infrastrutture di rete.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281341940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D64EAC39-A01C-66E2-B8E6-88801C351540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7394849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03604002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 b="0"/>
          </a:p>
          <a:p>
            <a:pPr>
              <a:defRPr/>
            </a:pP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Alfa è stato sviluppato sfruttando appieno le potenzialità del microcontrollore ESP32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</a:t>
            </a: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grazie al modulo Wi-Fi integrato, il sistema può essere connesso a reti esistenti, oppure operare in modalità stand-alone creando una propria rete, comportandosi dunque  come un vero e proprio access point. </a:t>
            </a: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Questa flessibilità lo rende facilmente integrabile in contesti industriali anche privi di infrastrutture di rete.</a:t>
            </a:r>
            <a:endParaRPr/>
          </a:p>
          <a:p>
            <a:pPr>
              <a:defRPr/>
            </a:pPr>
            <a:r>
              <a:rPr/>
              <a:t>...</a:t>
            </a:r>
            <a:endParaRPr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Una volta selezionata la modalità di </a:t>
            </a:r>
            <a:r>
              <a:rPr lang="it-CH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connettività desiderata</a:t>
            </a: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, </a:t>
            </a:r>
            <a:endParaRPr lang="it-CH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Alfa si comporta come un web server, generando dinamicamente pagine web a cui l’utente può accedere tramite un comune browser per usufruire di tutte le funzionalità offerte dal sistema.</a:t>
            </a:r>
            <a:endParaRPr lang="it-CH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CH"/>
          </a:p>
        </p:txBody>
      </p:sp>
      <p:sp>
        <p:nvSpPr>
          <p:cNvPr id="983180376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0FD52341-7B38-5E94-50EB-F7DD31ADFB52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0640457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29475508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CH" sz="1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Una volta selezionata la modalità di </a:t>
            </a:r>
            <a:r>
              <a:rPr lang="it-CH" sz="1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connettività desiderata</a:t>
            </a:r>
            <a:r>
              <a:rPr lang="it-CH" sz="1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, </a:t>
            </a:r>
            <a:endParaRPr sz="1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CH" sz="1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Alfa si comporta come un web server, generando dinamicamente pagine web a cui l’utente può accedere tramite un comune browser per usufruire di tutte le funzionalità offerte dal sistema.</a:t>
            </a:r>
            <a:endParaRPr/>
          </a:p>
          <a:p>
            <a:pPr>
              <a:defRPr/>
            </a:pPr>
            <a:r>
              <a:rPr/>
              <a:t>...</a:t>
            </a:r>
            <a:endParaRPr/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È importante sottolineare che il sistema non richiede alcuna connessione a Internet per funzionare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l’accesso all’interfaccia avviene completamente in locale, rendendo possibile l’interazione con il dispositivo anche in ambienti isolati.</a:t>
            </a:r>
            <a:endParaRPr lang="it-CH"/>
          </a:p>
          <a:p>
            <a:pPr>
              <a:defRPr/>
            </a:pPr>
            <a:endParaRPr lang="it-CH"/>
          </a:p>
        </p:txBody>
      </p:sp>
      <p:sp>
        <p:nvSpPr>
          <p:cNvPr id="434296083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493D3AD2-A880-B2C7-1579-DC3FF0573889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5964932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99142046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 b="0"/>
          </a:p>
          <a:p>
            <a:pPr>
              <a:defRPr/>
            </a:pP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È importante sottolineare che il sistema non richiede alcuna connessione a Internet per funzionare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l’accesso all’interfaccia avviene completamente in locale, rendendo possibile l’interazione con il dispositivo anche in ambienti isolati</a:t>
            </a:r>
            <a:endParaRPr lang="it-IT" sz="10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/>
              <a:t>...</a:t>
            </a:r>
            <a:endParaRPr/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Questa caratteristica garantisce piena autonomia operativa e rappresenta il punto di partenza per uno degli aspetti fondamentali del sistema: la sicurezza. </a:t>
            </a:r>
            <a:endParaRPr lang="it-CH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 contesti industriali, dove la protezione delle informazioni e la continuità del servizio sono elementi critici, la possibilità di operare in modo isolato costituisce un vantaggio significativo.</a:t>
            </a:r>
            <a:endParaRPr lang="it-CH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/>
              <a:t>-Sicurezza</a:t>
            </a:r>
            <a:r>
              <a:rPr lang="it-CH"/>
              <a:t>:</a:t>
            </a:r>
            <a:endParaRPr lang="it-CH"/>
          </a:p>
          <a:p>
            <a:pPr>
              <a:defRPr/>
            </a:pPr>
            <a:r>
              <a:rPr lang="it-CH"/>
              <a:t>  Approccio di mantenere  AP con una rete separata e focalizzatro in tal merito.</a:t>
            </a:r>
            <a:endParaRPr lang="it-CH"/>
          </a:p>
          <a:p>
            <a:pPr>
              <a:defRPr/>
            </a:pPr>
            <a:r>
              <a:rPr lang="it-CH"/>
              <a:t>  Per avere un sistema stand alone indipendente e robusto sotto ogni tipo di possibile attacco e limitarne al minimo i malfunzionamenti </a:t>
            </a: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/>
              <a:t>-Compatibilita: Comunicazione Con protocolli industriali leader nel settore</a:t>
            </a:r>
            <a:endParaRPr lang="it-CH"/>
          </a:p>
          <a:p>
            <a:pPr>
              <a:defRPr/>
            </a:pPr>
            <a:endParaRPr lang="it-CH"/>
          </a:p>
          <a:p>
            <a:pPr marL="217793" indent="-217793">
              <a:buFont typeface="Arial"/>
              <a:buChar char="–"/>
              <a:defRPr/>
            </a:pPr>
            <a:r>
              <a:rPr lang="it-CH"/>
              <a:t>Alta gamma di tipologie di segnali rilevabili con poco hardwere</a:t>
            </a: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 b="1"/>
              <a:t>-utilizzo risorse Limitate!</a:t>
            </a:r>
            <a:endParaRPr lang="it-CH"/>
          </a:p>
          <a:p>
            <a:pPr>
              <a:defRPr/>
            </a:pPr>
            <a:r>
              <a:rPr lang="it-CH"/>
              <a:t>    Il tutto deve essere contenuto in microcontrolori con risorse sia in termini di memoria che consumo elettrico il piu limitato possibile</a:t>
            </a:r>
            <a:endParaRPr lang="it-CH"/>
          </a:p>
        </p:txBody>
      </p:sp>
      <p:sp>
        <p:nvSpPr>
          <p:cNvPr id="1702345073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E017C16-3AAC-677D-F8D5-F5BFBCDE995E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Prima pagin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9898143" name="Rectangle 2"/>
          <p:cNvSpPr>
            <a:spLocks noChangeArrowheads="1" noGrp="1"/>
          </p:cNvSpPr>
          <p:nvPr>
            <p:ph type="ctrTitle" hasCustomPrompt="1"/>
          </p:nvPr>
        </p:nvSpPr>
        <p:spPr bwMode="auto">
          <a:xfrm>
            <a:off x="323850" y="1700808"/>
            <a:ext cx="7848550" cy="720079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4000" b="1" cap="small">
                <a:solidFill>
                  <a:schemeClr val="accent6">
                    <a:lumMod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Project Title</a:t>
            </a:r>
            <a:endParaRPr/>
          </a:p>
        </p:txBody>
      </p:sp>
      <p:sp>
        <p:nvSpPr>
          <p:cNvPr id="1249601922" name="Segnaposto testo 1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23528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400"/>
            </a:lvl1pPr>
          </a:lstStyle>
          <a:p>
            <a:pPr lvl="0">
              <a:defRPr/>
            </a:pPr>
            <a:r>
              <a:rPr lang="en-US"/>
              <a:t>Firstname Lastname</a:t>
            </a:r>
            <a:endParaRPr/>
          </a:p>
        </p:txBody>
      </p:sp>
      <p:cxnSp>
        <p:nvCxnSpPr>
          <p:cNvPr id="258964568" name="Connettore 1 10"/>
          <p:cNvCxnSpPr/>
          <p:nvPr userDrawn="1"/>
        </p:nvCxnSpPr>
        <p:spPr bwMode="auto">
          <a:xfrm>
            <a:off x="323528" y="4012535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7467649" name="Segnaposto testo 1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323528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Student</a:t>
            </a:r>
            <a:endParaRPr/>
          </a:p>
        </p:txBody>
      </p:sp>
      <p:sp>
        <p:nvSpPr>
          <p:cNvPr id="648064264" name="Segnaposto testo 12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323528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400"/>
            </a:lvl1pPr>
          </a:lstStyle>
          <a:p>
            <a:pPr lvl="0">
              <a:defRPr/>
            </a:pPr>
            <a:r>
              <a:rPr lang="en-US"/>
              <a:t>Electrical Engineering</a:t>
            </a:r>
            <a:endParaRPr/>
          </a:p>
        </p:txBody>
      </p:sp>
      <p:cxnSp>
        <p:nvCxnSpPr>
          <p:cNvPr id="291986225" name="Connettore 1 24"/>
          <p:cNvCxnSpPr/>
          <p:nvPr userDrawn="1"/>
        </p:nvCxnSpPr>
        <p:spPr bwMode="auto">
          <a:xfrm>
            <a:off x="323528" y="5066218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9587793" name="Segnaposto testo 12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323528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Profile</a:t>
            </a:r>
            <a:endParaRPr/>
          </a:p>
        </p:txBody>
      </p:sp>
      <p:sp>
        <p:nvSpPr>
          <p:cNvPr id="1880668914" name="Segnaposto testo 12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987824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Module + code</a:t>
            </a:r>
            <a:endParaRPr/>
          </a:p>
        </p:txBody>
      </p:sp>
      <p:sp>
        <p:nvSpPr>
          <p:cNvPr id="1610487740" name="Segnaposto testo 12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2987824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marL="4763" indent="-4763">
              <a:defRPr/>
            </a:pPr>
            <a:r>
              <a:rPr lang="en-US"/>
              <a:t>[Thesis Project </a:t>
            </a:r>
            <a:br>
              <a:rPr lang="en-US"/>
            </a:br>
            <a:r>
              <a:rPr lang="en-US"/>
              <a:t>Code... </a:t>
            </a:r>
            <a:r>
              <a:rPr lang="en-US" sz="800" i="1"/>
              <a:t>(e.g.: MP12_0001)</a:t>
            </a:r>
            <a:endParaRPr lang="en-US" i="1"/>
          </a:p>
        </p:txBody>
      </p:sp>
      <p:sp>
        <p:nvSpPr>
          <p:cNvPr id="719047264" name="Segnaposto testo 12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2987824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Tutor</a:t>
            </a:r>
            <a:endParaRPr/>
          </a:p>
        </p:txBody>
      </p:sp>
      <p:sp>
        <p:nvSpPr>
          <p:cNvPr id="1003938935" name="Segnaposto testo 12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2987824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Firstname Lastname</a:t>
            </a:r>
            <a:endParaRPr/>
          </a:p>
        </p:txBody>
      </p:sp>
      <p:sp>
        <p:nvSpPr>
          <p:cNvPr id="648312792" name="Segnaposto testo 12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323528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Insert company (if available)</a:t>
            </a:r>
            <a:endParaRPr/>
          </a:p>
        </p:txBody>
      </p:sp>
      <p:cxnSp>
        <p:nvCxnSpPr>
          <p:cNvPr id="1301072468" name="Connettore 1 44"/>
          <p:cNvCxnSpPr/>
          <p:nvPr userDrawn="1"/>
        </p:nvCxnSpPr>
        <p:spPr bwMode="auto">
          <a:xfrm>
            <a:off x="323528" y="6115709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8480940" name="Segnaposto testo 12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323528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Company</a:t>
            </a:r>
            <a:endParaRPr/>
          </a:p>
        </p:txBody>
      </p:sp>
      <p:sp>
        <p:nvSpPr>
          <p:cNvPr id="573294467" name="Segnaposto testo 12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5652120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Year</a:t>
            </a:r>
            <a:endParaRPr/>
          </a:p>
        </p:txBody>
      </p:sp>
      <p:sp>
        <p:nvSpPr>
          <p:cNvPr id="323271500" name="Segnaposto testo 12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5652120" y="5331837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YYYY</a:t>
            </a:r>
            <a:endParaRPr/>
          </a:p>
        </p:txBody>
      </p:sp>
      <p:sp>
        <p:nvSpPr>
          <p:cNvPr id="1901936592" name="Segnaposto testo 12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5652120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Advisor</a:t>
            </a:r>
            <a:endParaRPr/>
          </a:p>
        </p:txBody>
      </p:sp>
      <p:sp>
        <p:nvSpPr>
          <p:cNvPr id="1595671334" name="Segnaposto testo 12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5652120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Firstname Lastname</a:t>
            </a:r>
            <a:endParaRPr/>
          </a:p>
        </p:txBody>
      </p:sp>
      <p:pic>
        <p:nvPicPr>
          <p:cNvPr id="1573226082" name="Immagine 9" descr="Modulo_SUPSI_DTI.gif"/>
          <p:cNvPicPr>
            <a:picLocks noChangeAspect="1"/>
          </p:cNvPicPr>
          <p:nvPr userDrawn="1"/>
        </p:nvPicPr>
        <p:blipFill>
          <a:blip r:embed="rId2"/>
          <a:srcRect l="0" t="78919" r="0" b="0"/>
          <a:stretch/>
        </p:blipFill>
        <p:spPr bwMode="auto">
          <a:xfrm>
            <a:off x="341313" y="620688"/>
            <a:ext cx="4075112" cy="31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1054222" name="Segnaposto testo 12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2987824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Insert date of thesis defense</a:t>
            </a:r>
            <a:endParaRPr/>
          </a:p>
        </p:txBody>
      </p:sp>
      <p:sp>
        <p:nvSpPr>
          <p:cNvPr id="1516530124" name="Segnaposto testo 12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2987824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Date</a:t>
            </a:r>
            <a:endParaRPr/>
          </a:p>
        </p:txBody>
      </p:sp>
      <p:sp>
        <p:nvSpPr>
          <p:cNvPr id="1168790260" name="Text Placeholder 6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323850" y="2492375"/>
            <a:ext cx="7848600" cy="1008063"/>
          </a:xfrm>
          <a:prstGeom prst="rect">
            <a:avLst/>
          </a:prstGeom>
        </p:spPr>
        <p:txBody>
          <a:bodyPr lIns="0" tIns="0" rIns="0"/>
          <a:lstStyle>
            <a:lvl1pPr marL="7938" indent="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/>
                <a:cs typeface="ＭＳ Ｐゴシック"/>
              </a:defRPr>
            </a:lvl1pPr>
          </a:lstStyle>
          <a:p>
            <a:pPr lvl="0">
              <a:defRPr/>
            </a:pPr>
            <a:r>
              <a:rPr lang="en-US"/>
              <a:t>Subtitle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olo; testo e immagi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5719223" name="Segnaposto testo 1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528" y="908720"/>
            <a:ext cx="7848872" cy="42499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27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fr-CH"/>
              <a:t>Title</a:t>
            </a:r>
            <a:endParaRPr lang="fr-CH"/>
          </a:p>
        </p:txBody>
      </p:sp>
      <p:sp>
        <p:nvSpPr>
          <p:cNvPr id="1938014305" name="Content Placeholder 3"/>
          <p:cNvSpPr>
            <a:spLocks noGrp="1"/>
          </p:cNvSpPr>
          <p:nvPr>
            <p:ph sz="quarter" idx="16"/>
          </p:nvPr>
        </p:nvSpPr>
        <p:spPr bwMode="auto">
          <a:xfrm>
            <a:off x="4211960" y="1772816"/>
            <a:ext cx="3816424" cy="475252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017341395" name="Content Placeholder 3"/>
          <p:cNvSpPr>
            <a:spLocks noGrp="1"/>
          </p:cNvSpPr>
          <p:nvPr>
            <p:ph sz="quarter" idx="17"/>
          </p:nvPr>
        </p:nvSpPr>
        <p:spPr bwMode="auto">
          <a:xfrm>
            <a:off x="323528" y="1772816"/>
            <a:ext cx="3816424" cy="475252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Titolo; testo e immagi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3541002" name="Segnaposto testo 1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528" y="908720"/>
            <a:ext cx="7848872" cy="42499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27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fr-CH"/>
              <a:t>Title</a:t>
            </a:r>
            <a:endParaRPr lang="fr-CH"/>
          </a:p>
        </p:txBody>
      </p:sp>
      <p:sp>
        <p:nvSpPr>
          <p:cNvPr id="1113621152" name="Content Placeholder 3"/>
          <p:cNvSpPr>
            <a:spLocks noGrp="1"/>
          </p:cNvSpPr>
          <p:nvPr>
            <p:ph sz="quarter" idx="17"/>
          </p:nvPr>
        </p:nvSpPr>
        <p:spPr bwMode="auto">
          <a:xfrm>
            <a:off x="323528" y="1772816"/>
            <a:ext cx="7848872" cy="475252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11456353" name="Immagine 5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79512" y="141402"/>
            <a:ext cx="8784976" cy="825178"/>
          </a:xfrm>
          <a:prstGeom prst="rect">
            <a:avLst/>
          </a:prstGeom>
        </p:spPr>
      </p:pic>
      <p:pic>
        <p:nvPicPr>
          <p:cNvPr id="1750047415" name="Immagine 21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532440" y="4008288"/>
            <a:ext cx="271836" cy="25489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dt="1" ftr="0" hdr="0" sldNum="1"/>
  <p:txStyles>
    <p:titleStyle>
      <a:lvl1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+mj-lt"/>
          <a:ea typeface="ＭＳ Ｐゴシック"/>
          <a:cs typeface="ＭＳ Ｐゴシック"/>
        </a:defRPr>
      </a:lvl1pPr>
      <a:lvl2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2pPr>
      <a:lvl3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3pPr>
      <a:lvl4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4pPr>
      <a:lvl5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5pPr>
      <a:lvl6pPr marL="457200"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6pPr>
      <a:lvl7pPr marL="914400"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7pPr>
      <a:lvl8pPr marL="1371600"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8pPr>
      <a:lvl9pPr marL="1828800"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9pPr>
    </p:titleStyle>
    <p:bodyStyle>
      <a:lvl1pPr marL="342900" indent="-342900" algn="l" defTabSz="457200" rtl="0">
        <a:spcBef>
          <a:spcPts val="0"/>
        </a:spcBef>
        <a:spcAft>
          <a:spcPts val="0"/>
        </a:spcAft>
        <a:buFont typeface="Arial"/>
        <a:buChar char="•"/>
        <a:defRPr sz="3200">
          <a:solidFill>
            <a:schemeClr val="tx1"/>
          </a:solidFill>
          <a:latin typeface="+mn-lt"/>
          <a:ea typeface="ＭＳ Ｐゴシック"/>
          <a:cs typeface="ＭＳ Ｐゴシック"/>
        </a:defRPr>
      </a:lvl1pPr>
      <a:lvl2pPr marL="742950" indent="-285750" algn="l" defTabSz="457200" rtl="0">
        <a:spcBef>
          <a:spcPts val="0"/>
        </a:spcBef>
        <a:spcAft>
          <a:spcPts val="0"/>
        </a:spcAft>
        <a:buFont typeface="Arial"/>
        <a:buChar char="–"/>
        <a:defRPr sz="2800">
          <a:solidFill>
            <a:schemeClr val="tx1"/>
          </a:solidFill>
          <a:latin typeface="+mn-lt"/>
          <a:ea typeface="ＭＳ Ｐゴシック"/>
          <a:cs typeface="+mn-cs"/>
        </a:defRPr>
      </a:lvl2pPr>
      <a:lvl3pPr marL="1143000" indent="-228600" algn="l" defTabSz="457200" rtl="0">
        <a:spcBef>
          <a:spcPts val="0"/>
        </a:spcBef>
        <a:spcAft>
          <a:spcPts val="0"/>
        </a:spcAft>
        <a:buFont typeface="Arial"/>
        <a:buChar char="•"/>
        <a:defRPr sz="2400">
          <a:solidFill>
            <a:schemeClr val="tx1"/>
          </a:solidFill>
          <a:latin typeface="+mn-lt"/>
          <a:ea typeface="ＭＳ Ｐゴシック"/>
          <a:cs typeface="+mn-cs"/>
        </a:defRPr>
      </a:lvl3pPr>
      <a:lvl4pPr marL="1600200" indent="-228600" algn="l" defTabSz="457200" rtl="0">
        <a:spcBef>
          <a:spcPts val="0"/>
        </a:spcBef>
        <a:spcAft>
          <a:spcPts val="0"/>
        </a:spcAft>
        <a:buFont typeface="Arial"/>
        <a:buChar char="–"/>
        <a:defRPr sz="2000">
          <a:solidFill>
            <a:schemeClr val="tx1"/>
          </a:solidFill>
          <a:latin typeface="+mn-lt"/>
          <a:ea typeface="ＭＳ Ｐゴシック"/>
          <a:cs typeface="+mn-cs"/>
        </a:defRPr>
      </a:lvl4pPr>
      <a:lvl5pPr marL="2057400" indent="-228600" algn="l" defTabSz="457200" rtl="0">
        <a:spcBef>
          <a:spcPts val="0"/>
        </a:spcBef>
        <a:spcAft>
          <a:spcPts val="0"/>
        </a:spcAft>
        <a:buFont typeface="Arial"/>
        <a:buChar char="»"/>
        <a:defRPr sz="2000">
          <a:solidFill>
            <a:schemeClr val="tx1"/>
          </a:solidFill>
          <a:latin typeface="+mn-lt"/>
          <a:ea typeface="ＭＳ Ｐゴシック"/>
          <a:cs typeface="+mn-cs"/>
        </a:defRPr>
      </a:lvl5pPr>
      <a:lvl6pPr marL="25146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jpg"/><Relationship Id="rId11" Type="http://schemas.openxmlformats.org/officeDocument/2006/relationships/image" Target="../media/image21.png"/><Relationship Id="rId12" Type="http://schemas.openxmlformats.org/officeDocument/2006/relationships/image" Target="../media/image22.jpg"/><Relationship Id="rId13" Type="http://schemas.openxmlformats.org/officeDocument/2006/relationships/image" Target="../media/image23.jpg"/><Relationship Id="rId14" Type="http://schemas.openxmlformats.org/officeDocument/2006/relationships/image" Target="../media/image24.jpg"/><Relationship Id="rId15" Type="http://schemas.openxmlformats.org/officeDocument/2006/relationships/image" Target="../media/image25.jpg"/><Relationship Id="rId16" Type="http://schemas.openxmlformats.org/officeDocument/2006/relationships/image" Target="../media/image26.png"/><Relationship Id="rId17" Type="http://schemas.openxmlformats.org/officeDocument/2006/relationships/image" Target="../media/image27.jp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28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Relationship Id="rId9" Type="http://schemas.openxmlformats.org/officeDocument/2006/relationships/image" Target="../media/image28.png"/><Relationship Id="rId10" Type="http://schemas.openxmlformats.org/officeDocument/2006/relationships/image" Target="../media/image31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28.png"/><Relationship Id="rId9" Type="http://schemas.openxmlformats.org/officeDocument/2006/relationships/image" Target="../media/image35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35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33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jpg"/><Relationship Id="rId6" Type="http://schemas.openxmlformats.org/officeDocument/2006/relationships/image" Target="../media/image33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4013633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4000" b="1" i="0" u="none" strike="noStrike" cap="small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ALPHA</a:t>
            </a:r>
            <a:endParaRPr/>
          </a:p>
        </p:txBody>
      </p:sp>
      <p:sp>
        <p:nvSpPr>
          <p:cNvPr id="1666544559" name="Text Placeholder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Alessio Tommasi</a:t>
            </a:r>
            <a:endParaRPr/>
          </a:p>
        </p:txBody>
      </p:sp>
      <p:sp>
        <p:nvSpPr>
          <p:cNvPr id="2028367233" name="Text Placeholder 3"/>
          <p:cNvSpPr>
            <a:spLocks noGrp="1"/>
          </p:cNvSpPr>
          <p:nvPr>
            <p:ph type="body" sz="quarter" idx="17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3827746" name="Text Placeholder 4"/>
          <p:cNvSpPr>
            <a:spLocks noGrp="1"/>
          </p:cNvSpPr>
          <p:nvPr>
            <p:ph type="body" sz="quarter" idx="24"/>
          </p:nvPr>
        </p:nvSpPr>
        <p:spPr bwMode="auto"/>
        <p:txBody>
          <a:bodyPr/>
          <a:lstStyle/>
          <a:p>
            <a:pPr>
              <a:defRPr/>
            </a:pPr>
            <a:r>
              <a:rPr lang="fr-CH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Computer Science</a:t>
            </a:r>
            <a:endParaRPr/>
          </a:p>
        </p:txBody>
      </p:sp>
      <p:sp>
        <p:nvSpPr>
          <p:cNvPr id="79796732" name="Text Placeholder 5"/>
          <p:cNvSpPr>
            <a:spLocks noGrp="1"/>
          </p:cNvSpPr>
          <p:nvPr>
            <p:ph type="body" sz="quarter" idx="25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9138143" name="Text Placeholder 6"/>
          <p:cNvSpPr>
            <a:spLocks noGrp="1"/>
          </p:cNvSpPr>
          <p:nvPr>
            <p:ph type="body" sz="quarter" idx="26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07878017" name="Text Placeholder 7"/>
          <p:cNvSpPr>
            <a:spLocks noGrp="1"/>
          </p:cNvSpPr>
          <p:nvPr>
            <p:ph type="body" sz="quarter" idx="29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C10936</a:t>
            </a:r>
            <a:endParaRPr/>
          </a:p>
        </p:txBody>
      </p:sp>
      <p:sp>
        <p:nvSpPr>
          <p:cNvPr id="794496782" name="Text Placeholder 8"/>
          <p:cNvSpPr>
            <a:spLocks noGrp="1"/>
          </p:cNvSpPr>
          <p:nvPr>
            <p:ph type="body" sz="quarter" idx="33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67704594" name="Text Placeholder 9"/>
          <p:cNvSpPr>
            <a:spLocks noGrp="1"/>
          </p:cNvSpPr>
          <p:nvPr>
            <p:ph type="body" sz="quarter" idx="3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Mirko Gelsomini</a:t>
            </a:r>
            <a:endParaRPr/>
          </a:p>
        </p:txBody>
      </p:sp>
      <p:sp>
        <p:nvSpPr>
          <p:cNvPr id="1972478695" name="Text Placeholder 10"/>
          <p:cNvSpPr>
            <a:spLocks noGrp="1"/>
          </p:cNvSpPr>
          <p:nvPr>
            <p:ph type="body" sz="quarter" idx="36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ESAM </a:t>
            </a:r>
            <a:endParaRPr/>
          </a:p>
        </p:txBody>
      </p:sp>
      <p:sp>
        <p:nvSpPr>
          <p:cNvPr id="652721476" name="Text Placeholder 11"/>
          <p:cNvSpPr>
            <a:spLocks noGrp="1"/>
          </p:cNvSpPr>
          <p:nvPr>
            <p:ph type="body" sz="quarter" idx="37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37535523" name="Text Placeholder 12"/>
          <p:cNvSpPr>
            <a:spLocks noGrp="1"/>
          </p:cNvSpPr>
          <p:nvPr>
            <p:ph type="body" sz="quarter" idx="4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51298356" name="Text Placeholder 13"/>
          <p:cNvSpPr>
            <a:spLocks noGrp="1"/>
          </p:cNvSpPr>
          <p:nvPr>
            <p:ph type="body" sz="quarter" idx="4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2025</a:t>
            </a:r>
            <a:endParaRPr/>
          </a:p>
        </p:txBody>
      </p:sp>
      <p:sp>
        <p:nvSpPr>
          <p:cNvPr id="1886236831" name="Text Placeholder 14"/>
          <p:cNvSpPr>
            <a:spLocks noGrp="1"/>
          </p:cNvSpPr>
          <p:nvPr>
            <p:ph type="body" sz="quarter" idx="42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7249015" name="Text Placeholder 15"/>
          <p:cNvSpPr>
            <a:spLocks noGrp="1"/>
          </p:cNvSpPr>
          <p:nvPr>
            <p:ph type="body" sz="quarter" idx="43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Massimo Coluzzi</a:t>
            </a:r>
            <a:endParaRPr/>
          </a:p>
        </p:txBody>
      </p:sp>
      <p:sp>
        <p:nvSpPr>
          <p:cNvPr id="930736486" name="Text Placeholder 16"/>
          <p:cNvSpPr>
            <a:spLocks noGrp="1"/>
          </p:cNvSpPr>
          <p:nvPr>
            <p:ph type="body" sz="quarter" idx="4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08/09/2025</a:t>
            </a:r>
            <a:endParaRPr/>
          </a:p>
        </p:txBody>
      </p:sp>
      <p:sp>
        <p:nvSpPr>
          <p:cNvPr id="889812625" name="Text Placeholder 17"/>
          <p:cNvSpPr>
            <a:spLocks noGrp="1"/>
          </p:cNvSpPr>
          <p:nvPr>
            <p:ph type="body" sz="quarter" idx="45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33860269" name="Text Placeholder 18"/>
          <p:cNvSpPr>
            <a:spLocks noGrp="1"/>
          </p:cNvSpPr>
          <p:nvPr>
            <p:ph type="body" sz="quarter" idx="46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28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Acquisizione Locale di Parametri con</a:t>
            </a:r>
            <a:endParaRPr lang="it-IT" sz="2800" b="0" i="0" u="none" strike="noStrike" cap="none" spc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it-IT" sz="28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Hardware Avanzato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2443691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918013" y="552016"/>
            <a:ext cx="2143125" cy="2143125"/>
          </a:xfrm>
          <a:prstGeom prst="rect">
            <a:avLst/>
          </a:prstGeom>
        </p:spPr>
      </p:pic>
      <p:sp>
        <p:nvSpPr>
          <p:cNvPr id="2082784506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4690686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sp>
        <p:nvSpPr>
          <p:cNvPr id="553981162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7376549" y="672912"/>
            <a:ext cx="1778537" cy="424990"/>
          </a:xfrm>
        </p:spPr>
        <p:txBody>
          <a:bodyPr/>
          <a:lstStyle/>
          <a:p>
            <a:pPr>
              <a:defRPr/>
            </a:pPr>
            <a:r>
              <a:rPr/>
              <a:t>Sicurezza</a:t>
            </a:r>
            <a:endParaRPr/>
          </a:p>
        </p:txBody>
      </p:sp>
      <p:pic>
        <p:nvPicPr>
          <p:cNvPr id="1589807619" name="Picture 67974862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2767915" y="2293541"/>
            <a:ext cx="2443321" cy="2443321"/>
          </a:xfrm>
          <a:prstGeom prst="rect">
            <a:avLst/>
          </a:prstGeom>
        </p:spPr>
      </p:pic>
      <p:pic>
        <p:nvPicPr>
          <p:cNvPr id="31081197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618597" y="1905432"/>
            <a:ext cx="1149317" cy="9040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209656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44772" y="1581149"/>
            <a:ext cx="1757362" cy="1757362"/>
          </a:xfrm>
          <a:prstGeom prst="rect">
            <a:avLst/>
          </a:prstGeom>
        </p:spPr>
      </p:pic>
      <p:sp>
        <p:nvSpPr>
          <p:cNvPr id="609453977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62415715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sp>
        <p:nvSpPr>
          <p:cNvPr id="1194203581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9" y="672912"/>
            <a:ext cx="2578637" cy="424990"/>
          </a:xfrm>
        </p:spPr>
        <p:txBody>
          <a:bodyPr/>
          <a:lstStyle/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Ecosistema</a:t>
            </a:r>
            <a:endParaRPr/>
          </a:p>
        </p:txBody>
      </p:sp>
      <p:pic>
        <p:nvPicPr>
          <p:cNvPr id="463122811" name="Picture 679748627"/>
          <p:cNvPicPr>
            <a:picLocks noChangeAspect="1"/>
          </p:cNvPicPr>
          <p:nvPr/>
        </p:nvPicPr>
        <p:blipFill>
          <a:blip r:embed="rId5"/>
          <a:srcRect l="17448" t="9827" r="9617" b="18442"/>
          <a:stretch/>
        </p:blipFill>
        <p:spPr bwMode="auto">
          <a:xfrm rot="0" flipH="0" flipV="0">
            <a:off x="3194238" y="2533649"/>
            <a:ext cx="1782011" cy="1752599"/>
          </a:xfrm>
          <a:prstGeom prst="rect">
            <a:avLst/>
          </a:prstGeom>
        </p:spPr>
      </p:pic>
      <p:pic>
        <p:nvPicPr>
          <p:cNvPr id="187184791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662316" y="4079261"/>
            <a:ext cx="1149317" cy="904008"/>
          </a:xfrm>
          <a:prstGeom prst="rect">
            <a:avLst/>
          </a:prstGeom>
        </p:spPr>
      </p:pic>
      <p:pic>
        <p:nvPicPr>
          <p:cNvPr id="1725143219" name=""/>
          <p:cNvPicPr>
            <a:picLocks noChangeAspect="1"/>
          </p:cNvPicPr>
          <p:nvPr/>
        </p:nvPicPr>
        <p:blipFill>
          <a:blip r:embed="rId7"/>
          <a:srcRect l="21529" t="26993" r="20692" b="30340"/>
          <a:stretch/>
        </p:blipFill>
        <p:spPr bwMode="auto">
          <a:xfrm flipH="0" flipV="0">
            <a:off x="3021484" y="795604"/>
            <a:ext cx="2127519" cy="1571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662242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1991330" y="1488012"/>
            <a:ext cx="1757362" cy="1757362"/>
          </a:xfrm>
          <a:prstGeom prst="rect">
            <a:avLst/>
          </a:prstGeom>
        </p:spPr>
      </p:pic>
      <p:sp>
        <p:nvSpPr>
          <p:cNvPr id="1187832356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07172611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sp>
        <p:nvSpPr>
          <p:cNvPr id="1842360715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9" y="672912"/>
            <a:ext cx="2578637" cy="424990"/>
          </a:xfrm>
        </p:spPr>
        <p:txBody>
          <a:bodyPr/>
          <a:lstStyle/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Ecosistema</a:t>
            </a:r>
            <a:endParaRPr/>
          </a:p>
        </p:txBody>
      </p:sp>
      <p:pic>
        <p:nvPicPr>
          <p:cNvPr id="449387741" name="Picture 679748627"/>
          <p:cNvPicPr>
            <a:picLocks noChangeAspect="1"/>
          </p:cNvPicPr>
          <p:nvPr/>
        </p:nvPicPr>
        <p:blipFill>
          <a:blip r:embed="rId5"/>
          <a:srcRect l="17448" t="9827" r="9617" b="18442"/>
          <a:stretch/>
        </p:blipFill>
        <p:spPr bwMode="auto">
          <a:xfrm rot="0" flipH="0" flipV="0">
            <a:off x="190359" y="2994765"/>
            <a:ext cx="1058340" cy="1040872"/>
          </a:xfrm>
          <a:prstGeom prst="rect">
            <a:avLst/>
          </a:prstGeom>
        </p:spPr>
      </p:pic>
      <p:pic>
        <p:nvPicPr>
          <p:cNvPr id="168268323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1687308" y="3881319"/>
            <a:ext cx="1149317" cy="904008"/>
          </a:xfrm>
          <a:prstGeom prst="rect">
            <a:avLst/>
          </a:prstGeom>
        </p:spPr>
      </p:pic>
      <p:pic>
        <p:nvPicPr>
          <p:cNvPr id="39667845" name=""/>
          <p:cNvPicPr>
            <a:picLocks noChangeAspect="1"/>
          </p:cNvPicPr>
          <p:nvPr/>
        </p:nvPicPr>
        <p:blipFill>
          <a:blip r:embed="rId7"/>
          <a:srcRect l="21529" t="26993" r="20692" b="30340"/>
          <a:stretch/>
        </p:blipFill>
        <p:spPr bwMode="auto">
          <a:xfrm flipH="0" flipV="0">
            <a:off x="2925815" y="2912715"/>
            <a:ext cx="2127519" cy="1571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0178903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1991330" y="1488012"/>
            <a:ext cx="1757361" cy="1757361"/>
          </a:xfrm>
          <a:prstGeom prst="rect">
            <a:avLst/>
          </a:prstGeom>
        </p:spPr>
      </p:pic>
      <p:sp>
        <p:nvSpPr>
          <p:cNvPr id="1348564677" name=""/>
          <p:cNvSpPr txBox="1"/>
          <p:nvPr/>
        </p:nvSpPr>
        <p:spPr bwMode="auto">
          <a:xfrm rot="0" flipH="0" flipV="0">
            <a:off x="3350682" y="3515202"/>
            <a:ext cx="638892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04988171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1"/>
            <a:ext cx="644235" cy="214083"/>
          </a:xfrm>
          <a:prstGeom prst="rect">
            <a:avLst/>
          </a:prstGeom>
        </p:spPr>
      </p:pic>
      <p:sp>
        <p:nvSpPr>
          <p:cNvPr id="1071082035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7" y="672912"/>
            <a:ext cx="2578636" cy="424988"/>
          </a:xfrm>
        </p:spPr>
        <p:txBody>
          <a:bodyPr/>
          <a:lstStyle/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Ecosistema</a:t>
            </a:r>
            <a:endParaRPr/>
          </a:p>
        </p:txBody>
      </p:sp>
      <p:pic>
        <p:nvPicPr>
          <p:cNvPr id="511138681" name="Picture 679748627"/>
          <p:cNvPicPr>
            <a:picLocks noChangeAspect="1"/>
          </p:cNvPicPr>
          <p:nvPr/>
        </p:nvPicPr>
        <p:blipFill>
          <a:blip r:embed="rId5"/>
          <a:srcRect l="17448" t="9827" r="9617" b="18442"/>
          <a:stretch/>
        </p:blipFill>
        <p:spPr bwMode="auto">
          <a:xfrm rot="0" flipH="0" flipV="0">
            <a:off x="247891" y="967576"/>
            <a:ext cx="529170" cy="520436"/>
          </a:xfrm>
          <a:prstGeom prst="rect">
            <a:avLst/>
          </a:prstGeom>
        </p:spPr>
      </p:pic>
      <p:pic>
        <p:nvPicPr>
          <p:cNvPr id="25962488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1687308" y="3881319"/>
            <a:ext cx="1149316" cy="904007"/>
          </a:xfrm>
          <a:prstGeom prst="rect">
            <a:avLst/>
          </a:prstGeom>
        </p:spPr>
      </p:pic>
      <p:pic>
        <p:nvPicPr>
          <p:cNvPr id="423731911" name=""/>
          <p:cNvPicPr>
            <a:picLocks noChangeAspect="1"/>
          </p:cNvPicPr>
          <p:nvPr/>
        </p:nvPicPr>
        <p:blipFill>
          <a:blip r:embed="rId7"/>
          <a:srcRect l="21529" t="26993" r="20692" b="30340"/>
          <a:stretch/>
        </p:blipFill>
        <p:spPr bwMode="auto">
          <a:xfrm flipH="0" flipV="0">
            <a:off x="-33418" y="3070280"/>
            <a:ext cx="1204996" cy="889842"/>
          </a:xfrm>
          <a:prstGeom prst="rect">
            <a:avLst/>
          </a:prstGeom>
        </p:spPr>
      </p:pic>
      <p:pic>
        <p:nvPicPr>
          <p:cNvPr id="403579690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3061803" y="1612899"/>
            <a:ext cx="3790949" cy="1200150"/>
          </a:xfrm>
          <a:prstGeom prst="rect">
            <a:avLst/>
          </a:prstGeom>
        </p:spPr>
      </p:pic>
      <p:pic>
        <p:nvPicPr>
          <p:cNvPr id="1026478756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2094098" y="2952749"/>
            <a:ext cx="5726356" cy="2333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0632010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223681" y="4945672"/>
            <a:ext cx="1923318" cy="769327"/>
          </a:xfrm>
          <a:prstGeom prst="rect">
            <a:avLst/>
          </a:prstGeom>
        </p:spPr>
      </p:pic>
      <p:pic>
        <p:nvPicPr>
          <p:cNvPr id="43124433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-1991330" y="1488012"/>
            <a:ext cx="1757361" cy="1757361"/>
          </a:xfrm>
          <a:prstGeom prst="rect">
            <a:avLst/>
          </a:prstGeom>
        </p:spPr>
      </p:pic>
      <p:sp>
        <p:nvSpPr>
          <p:cNvPr id="322508655" name=""/>
          <p:cNvSpPr txBox="1"/>
          <p:nvPr/>
        </p:nvSpPr>
        <p:spPr bwMode="auto">
          <a:xfrm rot="0" flipH="0" flipV="0">
            <a:off x="3350682" y="3515202"/>
            <a:ext cx="638892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28550569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90359" y="726481"/>
            <a:ext cx="644235" cy="214083"/>
          </a:xfrm>
          <a:prstGeom prst="rect">
            <a:avLst/>
          </a:prstGeom>
        </p:spPr>
      </p:pic>
      <p:sp>
        <p:nvSpPr>
          <p:cNvPr id="1039250287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7" y="672912"/>
            <a:ext cx="2578636" cy="424988"/>
          </a:xfrm>
        </p:spPr>
        <p:txBody>
          <a:bodyPr/>
          <a:lstStyle/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Ecosistema</a:t>
            </a:r>
            <a:endParaRPr/>
          </a:p>
        </p:txBody>
      </p:sp>
      <p:pic>
        <p:nvPicPr>
          <p:cNvPr id="980453946" name="Picture 679748627"/>
          <p:cNvPicPr>
            <a:picLocks noChangeAspect="1"/>
          </p:cNvPicPr>
          <p:nvPr/>
        </p:nvPicPr>
        <p:blipFill>
          <a:blip r:embed="rId6"/>
          <a:srcRect l="17448" t="9827" r="9617" b="18442"/>
          <a:stretch/>
        </p:blipFill>
        <p:spPr bwMode="auto">
          <a:xfrm rot="0" flipH="0" flipV="0">
            <a:off x="247891" y="967576"/>
            <a:ext cx="529170" cy="520436"/>
          </a:xfrm>
          <a:prstGeom prst="rect">
            <a:avLst/>
          </a:prstGeom>
        </p:spPr>
      </p:pic>
      <p:pic>
        <p:nvPicPr>
          <p:cNvPr id="1752351228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-1687308" y="3881319"/>
            <a:ext cx="1149316" cy="904007"/>
          </a:xfrm>
          <a:prstGeom prst="rect">
            <a:avLst/>
          </a:prstGeom>
        </p:spPr>
      </p:pic>
      <p:pic>
        <p:nvPicPr>
          <p:cNvPr id="1729251481" name=""/>
          <p:cNvPicPr>
            <a:picLocks noChangeAspect="1"/>
          </p:cNvPicPr>
          <p:nvPr/>
        </p:nvPicPr>
        <p:blipFill>
          <a:blip r:embed="rId8"/>
          <a:srcRect l="21529" t="26993" r="20692" b="30340"/>
          <a:stretch/>
        </p:blipFill>
        <p:spPr bwMode="auto">
          <a:xfrm flipH="0" flipV="0">
            <a:off x="-33418" y="3070280"/>
            <a:ext cx="1204996" cy="889842"/>
          </a:xfrm>
          <a:prstGeom prst="rect">
            <a:avLst/>
          </a:prstGeom>
        </p:spPr>
      </p:pic>
      <p:pic>
        <p:nvPicPr>
          <p:cNvPr id="833036145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2676524" y="833522"/>
            <a:ext cx="3790949" cy="1200150"/>
          </a:xfrm>
          <a:prstGeom prst="rect">
            <a:avLst/>
          </a:prstGeom>
        </p:spPr>
      </p:pic>
      <p:pic>
        <p:nvPicPr>
          <p:cNvPr id="1928184247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1090528" y="2167725"/>
            <a:ext cx="6423191" cy="2617599"/>
          </a:xfrm>
          <a:prstGeom prst="rect">
            <a:avLst/>
          </a:prstGeom>
        </p:spPr>
      </p:pic>
      <p:pic>
        <p:nvPicPr>
          <p:cNvPr id="1847241719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 flipH="0" flipV="0">
            <a:off x="142874" y="5050629"/>
            <a:ext cx="2194249" cy="346870"/>
          </a:xfrm>
          <a:prstGeom prst="rect">
            <a:avLst/>
          </a:prstGeom>
        </p:spPr>
      </p:pic>
      <p:pic>
        <p:nvPicPr>
          <p:cNvPr id="1943896173" name="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 flipH="0" flipV="0">
            <a:off x="158157" y="5556249"/>
            <a:ext cx="1087277" cy="906064"/>
          </a:xfrm>
          <a:prstGeom prst="rect">
            <a:avLst/>
          </a:prstGeom>
        </p:spPr>
      </p:pic>
      <p:pic>
        <p:nvPicPr>
          <p:cNvPr id="1780324953" name=""/>
          <p:cNvPicPr>
            <a:picLocks noChangeAspect="1"/>
          </p:cNvPicPr>
          <p:nvPr/>
        </p:nvPicPr>
        <p:blipFill>
          <a:blip r:embed="rId13"/>
          <a:srcRect l="0" t="31944" r="60822" b="16203"/>
          <a:stretch/>
        </p:blipFill>
        <p:spPr bwMode="auto">
          <a:xfrm flipH="0" flipV="0">
            <a:off x="1412874" y="5635624"/>
            <a:ext cx="1194124" cy="888999"/>
          </a:xfrm>
          <a:prstGeom prst="rect">
            <a:avLst/>
          </a:prstGeom>
        </p:spPr>
      </p:pic>
      <p:pic>
        <p:nvPicPr>
          <p:cNvPr id="970968443" name="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 flipH="0" flipV="0">
            <a:off x="3173810" y="5593032"/>
            <a:ext cx="1128314" cy="1128314"/>
          </a:xfrm>
          <a:prstGeom prst="rect">
            <a:avLst/>
          </a:prstGeom>
        </p:spPr>
      </p:pic>
      <p:pic>
        <p:nvPicPr>
          <p:cNvPr id="502661537" name="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 flipH="0" flipV="0">
            <a:off x="4302124" y="5670096"/>
            <a:ext cx="1051249" cy="1051249"/>
          </a:xfrm>
          <a:prstGeom prst="rect">
            <a:avLst/>
          </a:prstGeom>
        </p:spPr>
      </p:pic>
      <p:pic>
        <p:nvPicPr>
          <p:cNvPr id="889657739" name="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 flipH="0" flipV="0">
            <a:off x="6401765" y="4934142"/>
            <a:ext cx="1463999" cy="579842"/>
          </a:xfrm>
          <a:prstGeom prst="rect">
            <a:avLst/>
          </a:prstGeom>
        </p:spPr>
      </p:pic>
      <p:pic>
        <p:nvPicPr>
          <p:cNvPr id="867973642" name=""/>
          <p:cNvPicPr>
            <a:picLocks noChangeAspect="1"/>
          </p:cNvPicPr>
          <p:nvPr/>
        </p:nvPicPr>
        <p:blipFill>
          <a:blip r:embed="rId17"/>
          <a:srcRect l="13690" t="19010" r="8536" b="30468"/>
          <a:stretch/>
        </p:blipFill>
        <p:spPr bwMode="auto">
          <a:xfrm flipH="0" flipV="0">
            <a:off x="6366625" y="5593032"/>
            <a:ext cx="1534280" cy="996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2826602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44772" y="1581148"/>
            <a:ext cx="1757361" cy="1757361"/>
          </a:xfrm>
          <a:prstGeom prst="rect">
            <a:avLst/>
          </a:prstGeom>
        </p:spPr>
      </p:pic>
      <p:sp>
        <p:nvSpPr>
          <p:cNvPr id="222373949" name=""/>
          <p:cNvSpPr txBox="1"/>
          <p:nvPr/>
        </p:nvSpPr>
        <p:spPr bwMode="auto">
          <a:xfrm rot="0" flipH="0" flipV="0">
            <a:off x="3350682" y="3515202"/>
            <a:ext cx="638892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7106477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1"/>
            <a:ext cx="644235" cy="214083"/>
          </a:xfrm>
          <a:prstGeom prst="rect">
            <a:avLst/>
          </a:prstGeom>
        </p:spPr>
      </p:pic>
      <p:sp>
        <p:nvSpPr>
          <p:cNvPr id="307525254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7" y="672912"/>
            <a:ext cx="2578636" cy="424988"/>
          </a:xfrm>
        </p:spPr>
        <p:txBody>
          <a:bodyPr/>
          <a:lstStyle/>
          <a:p>
            <a:pPr>
              <a:defRPr/>
            </a:pPr>
            <a:r>
              <a:rPr/>
              <a:t>Precisione</a:t>
            </a:r>
            <a:endParaRPr/>
          </a:p>
        </p:txBody>
      </p:sp>
      <p:pic>
        <p:nvPicPr>
          <p:cNvPr id="457212952" name="Picture 679748627"/>
          <p:cNvPicPr>
            <a:picLocks noChangeAspect="1"/>
          </p:cNvPicPr>
          <p:nvPr/>
        </p:nvPicPr>
        <p:blipFill>
          <a:blip r:embed="rId5"/>
          <a:srcRect l="17448" t="9827" r="9617" b="18442"/>
          <a:stretch/>
        </p:blipFill>
        <p:spPr bwMode="auto">
          <a:xfrm rot="0" flipH="0" flipV="0">
            <a:off x="3194237" y="2533648"/>
            <a:ext cx="1782010" cy="1752598"/>
          </a:xfrm>
          <a:prstGeom prst="rect">
            <a:avLst/>
          </a:prstGeom>
        </p:spPr>
      </p:pic>
      <p:pic>
        <p:nvPicPr>
          <p:cNvPr id="86303992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662315" y="4079260"/>
            <a:ext cx="1149316" cy="904007"/>
          </a:xfrm>
          <a:prstGeom prst="rect">
            <a:avLst/>
          </a:prstGeom>
        </p:spPr>
      </p:pic>
      <p:pic>
        <p:nvPicPr>
          <p:cNvPr id="522527660" name=""/>
          <p:cNvPicPr>
            <a:picLocks noChangeAspect="1"/>
          </p:cNvPicPr>
          <p:nvPr/>
        </p:nvPicPr>
        <p:blipFill>
          <a:blip r:embed="rId7"/>
          <a:srcRect l="21529" t="26993" r="20692" b="30340"/>
          <a:stretch/>
        </p:blipFill>
        <p:spPr bwMode="auto">
          <a:xfrm flipH="0" flipV="0">
            <a:off x="3021483" y="795603"/>
            <a:ext cx="2127519" cy="15710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4613187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64122" y="3338509"/>
            <a:ext cx="1757361" cy="1757361"/>
          </a:xfrm>
          <a:prstGeom prst="rect">
            <a:avLst/>
          </a:prstGeom>
        </p:spPr>
      </p:pic>
      <p:sp>
        <p:nvSpPr>
          <p:cNvPr id="1350648727" name=""/>
          <p:cNvSpPr txBox="1"/>
          <p:nvPr/>
        </p:nvSpPr>
        <p:spPr bwMode="auto">
          <a:xfrm rot="0" flipH="0" flipV="0">
            <a:off x="3350682" y="3515202"/>
            <a:ext cx="638892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30858446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1"/>
            <a:ext cx="644235" cy="214083"/>
          </a:xfrm>
          <a:prstGeom prst="rect">
            <a:avLst/>
          </a:prstGeom>
        </p:spPr>
      </p:pic>
      <p:sp>
        <p:nvSpPr>
          <p:cNvPr id="1948013977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7" y="672912"/>
            <a:ext cx="2578636" cy="424988"/>
          </a:xfrm>
        </p:spPr>
        <p:txBody>
          <a:bodyPr/>
          <a:lstStyle/>
          <a:p>
            <a:pPr>
              <a:defRPr/>
            </a:pPr>
            <a:r>
              <a:rPr/>
              <a:t>Precisione</a:t>
            </a:r>
            <a:endParaRPr/>
          </a:p>
        </p:txBody>
      </p:sp>
      <p:pic>
        <p:nvPicPr>
          <p:cNvPr id="563140157" name="Picture 679748627"/>
          <p:cNvPicPr>
            <a:picLocks noChangeAspect="1"/>
          </p:cNvPicPr>
          <p:nvPr/>
        </p:nvPicPr>
        <p:blipFill>
          <a:blip r:embed="rId5"/>
          <a:srcRect l="17448" t="9827" r="9617" b="18442"/>
          <a:stretch/>
        </p:blipFill>
        <p:spPr bwMode="auto">
          <a:xfrm rot="0" flipH="0" flipV="0">
            <a:off x="3194237" y="2533648"/>
            <a:ext cx="1782010" cy="1752598"/>
          </a:xfrm>
          <a:prstGeom prst="rect">
            <a:avLst/>
          </a:prstGeom>
        </p:spPr>
      </p:pic>
      <p:pic>
        <p:nvPicPr>
          <p:cNvPr id="88199800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3510585" y="4666635"/>
            <a:ext cx="1149316" cy="904007"/>
          </a:xfrm>
          <a:prstGeom prst="rect">
            <a:avLst/>
          </a:prstGeom>
        </p:spPr>
      </p:pic>
      <p:pic>
        <p:nvPicPr>
          <p:cNvPr id="2090948670" name=""/>
          <p:cNvPicPr>
            <a:picLocks noChangeAspect="1"/>
          </p:cNvPicPr>
          <p:nvPr/>
        </p:nvPicPr>
        <p:blipFill>
          <a:blip r:embed="rId7"/>
          <a:srcRect l="21529" t="26993" r="20692" b="30340"/>
          <a:stretch/>
        </p:blipFill>
        <p:spPr bwMode="auto">
          <a:xfrm flipH="0" flipV="0">
            <a:off x="1362809" y="2079624"/>
            <a:ext cx="1559985" cy="1151988"/>
          </a:xfrm>
          <a:prstGeom prst="rect">
            <a:avLst/>
          </a:prstGeom>
        </p:spPr>
      </p:pic>
      <p:pic>
        <p:nvPicPr>
          <p:cNvPr id="802508687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3021483" y="512494"/>
            <a:ext cx="2143125" cy="2143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949828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3574577" y="3338509"/>
            <a:ext cx="1757360" cy="1757360"/>
          </a:xfrm>
          <a:prstGeom prst="rect">
            <a:avLst/>
          </a:prstGeom>
        </p:spPr>
      </p:pic>
      <p:sp>
        <p:nvSpPr>
          <p:cNvPr id="1697938817" name=""/>
          <p:cNvSpPr txBox="1"/>
          <p:nvPr/>
        </p:nvSpPr>
        <p:spPr bwMode="auto">
          <a:xfrm rot="0" flipH="0" flipV="0">
            <a:off x="3350682" y="3515202"/>
            <a:ext cx="638892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21803008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0"/>
            <a:ext cx="644234" cy="214083"/>
          </a:xfrm>
          <a:prstGeom prst="rect">
            <a:avLst/>
          </a:prstGeom>
        </p:spPr>
      </p:pic>
      <p:sp>
        <p:nvSpPr>
          <p:cNvPr id="700040690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7" y="672912"/>
            <a:ext cx="2578635" cy="424988"/>
          </a:xfrm>
        </p:spPr>
        <p:txBody>
          <a:bodyPr/>
          <a:lstStyle/>
          <a:p>
            <a:pPr>
              <a:defRPr/>
            </a:pPr>
            <a:r>
              <a:rPr/>
              <a:t>Precisione</a:t>
            </a:r>
            <a:endParaRPr/>
          </a:p>
        </p:txBody>
      </p:sp>
      <p:pic>
        <p:nvPicPr>
          <p:cNvPr id="1606787106" name="Picture 679748627"/>
          <p:cNvPicPr>
            <a:picLocks noChangeAspect="1"/>
          </p:cNvPicPr>
          <p:nvPr/>
        </p:nvPicPr>
        <p:blipFill>
          <a:blip r:embed="rId5"/>
          <a:srcRect l="17448" t="9827" r="9617" b="18442"/>
          <a:stretch/>
        </p:blipFill>
        <p:spPr bwMode="auto">
          <a:xfrm rot="0" flipH="0" flipV="0">
            <a:off x="160117" y="1097901"/>
            <a:ext cx="704718" cy="693086"/>
          </a:xfrm>
          <a:prstGeom prst="rect">
            <a:avLst/>
          </a:prstGeom>
        </p:spPr>
      </p:pic>
      <p:pic>
        <p:nvPicPr>
          <p:cNvPr id="55514695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1328114" y="4666635"/>
            <a:ext cx="1149315" cy="904006"/>
          </a:xfrm>
          <a:prstGeom prst="rect">
            <a:avLst/>
          </a:prstGeom>
        </p:spPr>
      </p:pic>
      <p:pic>
        <p:nvPicPr>
          <p:cNvPr id="1182758436" name=""/>
          <p:cNvPicPr>
            <a:picLocks noChangeAspect="1"/>
          </p:cNvPicPr>
          <p:nvPr/>
        </p:nvPicPr>
        <p:blipFill>
          <a:blip r:embed="rId7"/>
          <a:srcRect l="21529" t="26993" r="20692" b="30340"/>
          <a:stretch/>
        </p:blipFill>
        <p:spPr bwMode="auto">
          <a:xfrm flipH="0" flipV="0">
            <a:off x="-3475890" y="2079623"/>
            <a:ext cx="1559984" cy="1151987"/>
          </a:xfrm>
          <a:prstGeom prst="rect">
            <a:avLst/>
          </a:prstGeom>
        </p:spPr>
      </p:pic>
      <p:pic>
        <p:nvPicPr>
          <p:cNvPr id="480122895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-178798" y="2443639"/>
            <a:ext cx="2143125" cy="2143125"/>
          </a:xfrm>
          <a:prstGeom prst="rect">
            <a:avLst/>
          </a:prstGeom>
        </p:spPr>
      </p:pic>
      <p:pic>
        <p:nvPicPr>
          <p:cNvPr id="708061304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1657349" y="2237095"/>
            <a:ext cx="3040156" cy="2556212"/>
          </a:xfrm>
          <a:prstGeom prst="rect">
            <a:avLst/>
          </a:prstGeom>
        </p:spPr>
      </p:pic>
      <p:pic>
        <p:nvPicPr>
          <p:cNvPr id="436132903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5077180" y="2161656"/>
            <a:ext cx="2788584" cy="2631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198268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021482" y="4438580"/>
            <a:ext cx="1757360" cy="1757360"/>
          </a:xfrm>
          <a:prstGeom prst="rect">
            <a:avLst/>
          </a:prstGeom>
        </p:spPr>
      </p:pic>
      <p:sp>
        <p:nvSpPr>
          <p:cNvPr id="566047280" name=""/>
          <p:cNvSpPr txBox="1"/>
          <p:nvPr/>
        </p:nvSpPr>
        <p:spPr bwMode="auto">
          <a:xfrm rot="0" flipH="0" flipV="0">
            <a:off x="3350682" y="3515202"/>
            <a:ext cx="638892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28157527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0"/>
            <a:ext cx="644234" cy="214083"/>
          </a:xfrm>
          <a:prstGeom prst="rect">
            <a:avLst/>
          </a:prstGeom>
        </p:spPr>
      </p:pic>
      <p:sp>
        <p:nvSpPr>
          <p:cNvPr id="405956926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7" y="672912"/>
            <a:ext cx="2578635" cy="424988"/>
          </a:xfrm>
        </p:spPr>
        <p:txBody>
          <a:bodyPr/>
          <a:lstStyle/>
          <a:p>
            <a:pPr>
              <a:defRPr/>
            </a:pPr>
            <a:r>
              <a:rPr/>
              <a:t>Versatilità</a:t>
            </a:r>
            <a:endParaRPr/>
          </a:p>
        </p:txBody>
      </p:sp>
      <p:pic>
        <p:nvPicPr>
          <p:cNvPr id="1896942174" name="Picture 679748627"/>
          <p:cNvPicPr>
            <a:picLocks noChangeAspect="1"/>
          </p:cNvPicPr>
          <p:nvPr/>
        </p:nvPicPr>
        <p:blipFill>
          <a:blip r:embed="rId5"/>
          <a:srcRect l="17448" t="9827" r="9617" b="18442"/>
          <a:stretch/>
        </p:blipFill>
        <p:spPr bwMode="auto">
          <a:xfrm rot="0" flipH="0" flipV="0">
            <a:off x="3194236" y="2533647"/>
            <a:ext cx="1782009" cy="1752597"/>
          </a:xfrm>
          <a:prstGeom prst="rect">
            <a:avLst/>
          </a:prstGeom>
        </p:spPr>
      </p:pic>
      <p:pic>
        <p:nvPicPr>
          <p:cNvPr id="195478646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14352" y="3881318"/>
            <a:ext cx="1149315" cy="904006"/>
          </a:xfrm>
          <a:prstGeom prst="rect">
            <a:avLst/>
          </a:prstGeom>
        </p:spPr>
      </p:pic>
      <p:pic>
        <p:nvPicPr>
          <p:cNvPr id="1742053289" name=""/>
          <p:cNvPicPr>
            <a:picLocks noChangeAspect="1"/>
          </p:cNvPicPr>
          <p:nvPr/>
        </p:nvPicPr>
        <p:blipFill>
          <a:blip r:embed="rId7"/>
          <a:srcRect l="21529" t="26993" r="20692" b="30340"/>
          <a:stretch/>
        </p:blipFill>
        <p:spPr bwMode="auto">
          <a:xfrm flipH="0" flipV="0">
            <a:off x="1228653" y="3810222"/>
            <a:ext cx="1559984" cy="1151987"/>
          </a:xfrm>
          <a:prstGeom prst="rect">
            <a:avLst/>
          </a:prstGeom>
        </p:spPr>
      </p:pic>
      <p:pic>
        <p:nvPicPr>
          <p:cNvPr id="250946827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1371734" y="2155176"/>
            <a:ext cx="1273822" cy="1273822"/>
          </a:xfrm>
          <a:prstGeom prst="rect">
            <a:avLst/>
          </a:prstGeom>
        </p:spPr>
      </p:pic>
      <p:pic>
        <p:nvPicPr>
          <p:cNvPr id="1323713068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3186082" y="1119219"/>
            <a:ext cx="1428161" cy="13322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5305851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39343" y="1146996"/>
            <a:ext cx="5361577" cy="4589510"/>
          </a:xfrm>
          <a:prstGeom prst="rect">
            <a:avLst/>
          </a:prstGeom>
        </p:spPr>
      </p:pic>
      <p:pic>
        <p:nvPicPr>
          <p:cNvPr id="203585618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-3550766" y="4438580"/>
            <a:ext cx="1757360" cy="1757360"/>
          </a:xfrm>
          <a:prstGeom prst="rect">
            <a:avLst/>
          </a:prstGeom>
        </p:spPr>
      </p:pic>
      <p:pic>
        <p:nvPicPr>
          <p:cNvPr id="34411100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90359" y="726480"/>
            <a:ext cx="644234" cy="214083"/>
          </a:xfrm>
          <a:prstGeom prst="rect">
            <a:avLst/>
          </a:prstGeom>
        </p:spPr>
      </p:pic>
      <p:sp>
        <p:nvSpPr>
          <p:cNvPr id="1576694244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7" y="672912"/>
            <a:ext cx="2578635" cy="424988"/>
          </a:xfrm>
        </p:spPr>
        <p:txBody>
          <a:bodyPr/>
          <a:lstStyle/>
          <a:p>
            <a:pPr>
              <a:defRPr/>
            </a:pPr>
            <a:r>
              <a:rPr/>
              <a:t>Versatilità</a:t>
            </a:r>
            <a:endParaRPr/>
          </a:p>
        </p:txBody>
      </p:sp>
      <p:pic>
        <p:nvPicPr>
          <p:cNvPr id="377006270" name="Picture 679748627"/>
          <p:cNvPicPr>
            <a:picLocks noChangeAspect="1"/>
          </p:cNvPicPr>
          <p:nvPr/>
        </p:nvPicPr>
        <p:blipFill>
          <a:blip r:embed="rId6"/>
          <a:srcRect l="17448" t="9827" r="9617" b="18442"/>
          <a:stretch/>
        </p:blipFill>
        <p:spPr bwMode="auto">
          <a:xfrm rot="0" flipH="0" flipV="0">
            <a:off x="154048" y="993576"/>
            <a:ext cx="585294" cy="575634"/>
          </a:xfrm>
          <a:prstGeom prst="rect">
            <a:avLst/>
          </a:prstGeom>
        </p:spPr>
      </p:pic>
      <p:pic>
        <p:nvPicPr>
          <p:cNvPr id="495444063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-1357897" y="3881318"/>
            <a:ext cx="1149315" cy="904006"/>
          </a:xfrm>
          <a:prstGeom prst="rect">
            <a:avLst/>
          </a:prstGeom>
        </p:spPr>
      </p:pic>
      <p:pic>
        <p:nvPicPr>
          <p:cNvPr id="2117485079" name=""/>
          <p:cNvPicPr>
            <a:picLocks noChangeAspect="1"/>
          </p:cNvPicPr>
          <p:nvPr/>
        </p:nvPicPr>
        <p:blipFill>
          <a:blip r:embed="rId8"/>
          <a:srcRect l="21529" t="26993" r="20692" b="30340"/>
          <a:stretch/>
        </p:blipFill>
        <p:spPr bwMode="auto">
          <a:xfrm flipH="0" flipV="0">
            <a:off x="-5343595" y="3810222"/>
            <a:ext cx="1559984" cy="1151987"/>
          </a:xfrm>
          <a:prstGeom prst="rect">
            <a:avLst/>
          </a:prstGeom>
        </p:spPr>
      </p:pic>
      <p:pic>
        <p:nvPicPr>
          <p:cNvPr id="178715144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5200515" y="2155176"/>
            <a:ext cx="1273822" cy="1273822"/>
          </a:xfrm>
          <a:prstGeom prst="rect">
            <a:avLst/>
          </a:prstGeom>
        </p:spPr>
      </p:pic>
      <p:pic>
        <p:nvPicPr>
          <p:cNvPr id="1620679558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99982" y="3073281"/>
            <a:ext cx="789971" cy="736940"/>
          </a:xfrm>
          <a:prstGeom prst="rect">
            <a:avLst/>
          </a:prstGeom>
        </p:spPr>
      </p:pic>
      <p:pic>
        <p:nvPicPr>
          <p:cNvPr id="2126234152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 flipH="0" flipV="0">
            <a:off x="6041851" y="3038093"/>
            <a:ext cx="2275791" cy="1400486"/>
          </a:xfrm>
          <a:prstGeom prst="rect">
            <a:avLst/>
          </a:prstGeom>
        </p:spPr>
      </p:pic>
      <p:cxnSp>
        <p:nvCxnSpPr>
          <p:cNvPr id="1778492167" name=""/>
          <p:cNvCxnSpPr/>
          <p:nvPr/>
        </p:nvCxnSpPr>
        <p:spPr bwMode="auto">
          <a:xfrm rot="0" flipH="0" flipV="0">
            <a:off x="5818881" y="4010247"/>
            <a:ext cx="584926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525556515" name="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446696" y="4785325"/>
            <a:ext cx="2514599" cy="1752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1566325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0" y="3851669"/>
            <a:ext cx="3670127" cy="2569089"/>
          </a:xfrm>
          <a:prstGeom prst="rect">
            <a:avLst/>
          </a:prstGeom>
        </p:spPr>
      </p:pic>
      <p:sp>
        <p:nvSpPr>
          <p:cNvPr id="1636521967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7624199" y="671812"/>
            <a:ext cx="1504949" cy="424990"/>
          </a:xfrm>
        </p:spPr>
        <p:txBody>
          <a:bodyPr/>
          <a:lstStyle/>
          <a:p>
            <a:pPr>
              <a:defRPr/>
            </a:pPr>
            <a:r>
              <a:rPr/>
              <a:t>Azienda</a:t>
            </a:r>
            <a:endParaRPr/>
          </a:p>
        </p:txBody>
      </p:sp>
      <p:sp>
        <p:nvSpPr>
          <p:cNvPr id="402134549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50864950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763464" y="2969153"/>
            <a:ext cx="3286400" cy="1092096"/>
          </a:xfrm>
          <a:prstGeom prst="rect">
            <a:avLst/>
          </a:prstGeom>
        </p:spPr>
      </p:pic>
      <p:pic>
        <p:nvPicPr>
          <p:cNvPr id="78818256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81658" y="397328"/>
            <a:ext cx="2661810" cy="1715388"/>
          </a:xfrm>
          <a:prstGeom prst="rect">
            <a:avLst/>
          </a:prstGeom>
        </p:spPr>
      </p:pic>
      <p:pic>
        <p:nvPicPr>
          <p:cNvPr id="54387099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2781943" y="1096803"/>
            <a:ext cx="2279192" cy="1582085"/>
          </a:xfrm>
          <a:prstGeom prst="rect">
            <a:avLst/>
          </a:prstGeom>
        </p:spPr>
      </p:pic>
      <p:pic>
        <p:nvPicPr>
          <p:cNvPr id="1061714052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6968712" y="1416378"/>
            <a:ext cx="2402016" cy="1643742"/>
          </a:xfrm>
          <a:prstGeom prst="rect">
            <a:avLst/>
          </a:prstGeom>
        </p:spPr>
      </p:pic>
      <p:pic>
        <p:nvPicPr>
          <p:cNvPr id="1825089037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4461998" y="837700"/>
            <a:ext cx="2506714" cy="1763983"/>
          </a:xfrm>
          <a:prstGeom prst="rect">
            <a:avLst/>
          </a:prstGeom>
        </p:spPr>
      </p:pic>
      <p:pic>
        <p:nvPicPr>
          <p:cNvPr id="1071830552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3670127" y="4646356"/>
            <a:ext cx="3801037" cy="2590223"/>
          </a:xfrm>
          <a:prstGeom prst="rect">
            <a:avLst/>
          </a:prstGeom>
        </p:spPr>
      </p:pic>
      <p:pic>
        <p:nvPicPr>
          <p:cNvPr id="16945070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370729" y="1887846"/>
            <a:ext cx="2286079" cy="1600255"/>
          </a:xfrm>
          <a:prstGeom prst="rect">
            <a:avLst/>
          </a:prstGeom>
        </p:spPr>
      </p:pic>
      <p:pic>
        <p:nvPicPr>
          <p:cNvPr id="1945705758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11656809" y="2355962"/>
            <a:ext cx="2367620" cy="1613418"/>
          </a:xfrm>
          <a:prstGeom prst="rect">
            <a:avLst/>
          </a:prstGeom>
        </p:spPr>
      </p:pic>
      <p:pic>
        <p:nvPicPr>
          <p:cNvPr id="65797785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466653" y="5529942"/>
            <a:ext cx="3775278" cy="2432957"/>
          </a:xfrm>
          <a:prstGeom prst="rect">
            <a:avLst/>
          </a:prstGeom>
        </p:spPr>
      </p:pic>
      <p:pic>
        <p:nvPicPr>
          <p:cNvPr id="119479020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1241931" y="6420759"/>
            <a:ext cx="3376869" cy="23440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9622052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3550766" y="4438580"/>
            <a:ext cx="1757360" cy="1757360"/>
          </a:xfrm>
          <a:prstGeom prst="rect">
            <a:avLst/>
          </a:prstGeom>
        </p:spPr>
      </p:pic>
      <p:pic>
        <p:nvPicPr>
          <p:cNvPr id="111881208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0"/>
            <a:ext cx="644234" cy="214083"/>
          </a:xfrm>
          <a:prstGeom prst="rect">
            <a:avLst/>
          </a:prstGeom>
        </p:spPr>
      </p:pic>
      <p:sp>
        <p:nvSpPr>
          <p:cNvPr id="736462541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7" y="672912"/>
            <a:ext cx="2578635" cy="424988"/>
          </a:xfrm>
        </p:spPr>
        <p:txBody>
          <a:bodyPr/>
          <a:lstStyle/>
          <a:p>
            <a:pPr>
              <a:defRPr/>
            </a:pPr>
            <a:r>
              <a:rPr/>
              <a:t>Progetto</a:t>
            </a:r>
            <a:endParaRPr/>
          </a:p>
        </p:txBody>
      </p:sp>
      <p:pic>
        <p:nvPicPr>
          <p:cNvPr id="642788638" name="Picture 679748627"/>
          <p:cNvPicPr>
            <a:picLocks noChangeAspect="1"/>
          </p:cNvPicPr>
          <p:nvPr/>
        </p:nvPicPr>
        <p:blipFill>
          <a:blip r:embed="rId5"/>
          <a:srcRect l="17448" t="9827" r="9617" b="18442"/>
          <a:stretch/>
        </p:blipFill>
        <p:spPr bwMode="auto">
          <a:xfrm rot="0" flipH="0" flipV="0">
            <a:off x="154048" y="993576"/>
            <a:ext cx="585294" cy="575634"/>
          </a:xfrm>
          <a:prstGeom prst="rect">
            <a:avLst/>
          </a:prstGeom>
        </p:spPr>
      </p:pic>
      <p:pic>
        <p:nvPicPr>
          <p:cNvPr id="12628722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1357897" y="3881318"/>
            <a:ext cx="1149315" cy="904006"/>
          </a:xfrm>
          <a:prstGeom prst="rect">
            <a:avLst/>
          </a:prstGeom>
        </p:spPr>
      </p:pic>
      <p:pic>
        <p:nvPicPr>
          <p:cNvPr id="530492571" name=""/>
          <p:cNvPicPr>
            <a:picLocks noChangeAspect="1"/>
          </p:cNvPicPr>
          <p:nvPr/>
        </p:nvPicPr>
        <p:blipFill>
          <a:blip r:embed="rId7"/>
          <a:srcRect l="21529" t="26993" r="20692" b="30340"/>
          <a:stretch/>
        </p:blipFill>
        <p:spPr bwMode="auto">
          <a:xfrm flipH="0" flipV="0">
            <a:off x="-5343595" y="3810222"/>
            <a:ext cx="1559984" cy="1151987"/>
          </a:xfrm>
          <a:prstGeom prst="rect">
            <a:avLst/>
          </a:prstGeom>
        </p:spPr>
      </p:pic>
      <p:pic>
        <p:nvPicPr>
          <p:cNvPr id="693424266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-5200515" y="2155176"/>
            <a:ext cx="1273822" cy="1273822"/>
          </a:xfrm>
          <a:prstGeom prst="rect">
            <a:avLst/>
          </a:prstGeom>
        </p:spPr>
      </p:pic>
      <p:pic>
        <p:nvPicPr>
          <p:cNvPr id="433875368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3405187" y="2370189"/>
            <a:ext cx="2143125" cy="2143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78793354" name=""/>
          <p:cNvPicPr>
            <a:picLocks noChangeAspect="1"/>
          </p:cNvPicPr>
          <p:nvPr/>
        </p:nvPicPr>
        <p:blipFill>
          <a:blip r:embed="rId3"/>
          <a:srcRect l="0" t="0" r="682" b="968"/>
          <a:stretch/>
        </p:blipFill>
        <p:spPr bwMode="auto">
          <a:xfrm rot="16199969" flipH="0" flipV="0">
            <a:off x="-865607" y="-706779"/>
            <a:ext cx="8031812" cy="11326499"/>
          </a:xfrm>
          <a:prstGeom prst="rect">
            <a:avLst/>
          </a:prstGeom>
        </p:spPr>
      </p:pic>
      <p:pic>
        <p:nvPicPr>
          <p:cNvPr id="28837628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0"/>
            <a:ext cx="644234" cy="214083"/>
          </a:xfrm>
          <a:prstGeom prst="rect">
            <a:avLst/>
          </a:prstGeom>
        </p:spPr>
      </p:pic>
      <p:sp>
        <p:nvSpPr>
          <p:cNvPr id="2128664404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7" y="672912"/>
            <a:ext cx="2578635" cy="424988"/>
          </a:xfrm>
        </p:spPr>
        <p:txBody>
          <a:bodyPr/>
          <a:lstStyle/>
          <a:p>
            <a:pPr>
              <a:defRPr/>
            </a:pPr>
            <a:r>
              <a:rPr/>
              <a:t>Progetto</a:t>
            </a:r>
            <a:endParaRPr/>
          </a:p>
        </p:txBody>
      </p:sp>
      <p:pic>
        <p:nvPicPr>
          <p:cNvPr id="1189863624" name="Picture 679748627"/>
          <p:cNvPicPr>
            <a:picLocks noChangeAspect="1"/>
          </p:cNvPicPr>
          <p:nvPr/>
        </p:nvPicPr>
        <p:blipFill>
          <a:blip r:embed="rId5"/>
          <a:srcRect l="17448" t="9827" r="9617" b="18442"/>
          <a:stretch/>
        </p:blipFill>
        <p:spPr bwMode="auto">
          <a:xfrm rot="0" flipH="0" flipV="0">
            <a:off x="154048" y="993576"/>
            <a:ext cx="585294" cy="575634"/>
          </a:xfrm>
          <a:prstGeom prst="rect">
            <a:avLst/>
          </a:prstGeom>
        </p:spPr>
      </p:pic>
      <p:pic>
        <p:nvPicPr>
          <p:cNvPr id="179829632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8296988" y="2952126"/>
            <a:ext cx="858095" cy="858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195360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14723950" y="1369094"/>
            <a:ext cx="3670127" cy="2569089"/>
          </a:xfrm>
          <a:prstGeom prst="rect">
            <a:avLst/>
          </a:prstGeom>
        </p:spPr>
      </p:pic>
      <p:sp>
        <p:nvSpPr>
          <p:cNvPr id="161875661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59169465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pic>
        <p:nvPicPr>
          <p:cNvPr id="36004774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-13842912" y="-1263789"/>
            <a:ext cx="2661810" cy="1715388"/>
          </a:xfrm>
          <a:prstGeom prst="rect">
            <a:avLst/>
          </a:prstGeom>
        </p:spPr>
      </p:pic>
      <p:pic>
        <p:nvPicPr>
          <p:cNvPr id="52359223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11242627" y="-564314"/>
            <a:ext cx="2279192" cy="1582085"/>
          </a:xfrm>
          <a:prstGeom prst="rect">
            <a:avLst/>
          </a:prstGeom>
        </p:spPr>
      </p:pic>
      <p:pic>
        <p:nvPicPr>
          <p:cNvPr id="963437113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-7055858" y="-244739"/>
            <a:ext cx="2402016" cy="1643742"/>
          </a:xfrm>
          <a:prstGeom prst="rect">
            <a:avLst/>
          </a:prstGeom>
        </p:spPr>
      </p:pic>
      <p:pic>
        <p:nvPicPr>
          <p:cNvPr id="312190408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-9562572" y="-823416"/>
            <a:ext cx="2506714" cy="1763983"/>
          </a:xfrm>
          <a:prstGeom prst="rect">
            <a:avLst/>
          </a:prstGeom>
        </p:spPr>
      </p:pic>
      <p:pic>
        <p:nvPicPr>
          <p:cNvPr id="1030543012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11053821" y="2163782"/>
            <a:ext cx="3801037" cy="2590223"/>
          </a:xfrm>
          <a:prstGeom prst="rect">
            <a:avLst/>
          </a:prstGeom>
        </p:spPr>
      </p:pic>
      <p:pic>
        <p:nvPicPr>
          <p:cNvPr id="11458081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4653840" y="226728"/>
            <a:ext cx="2286079" cy="1600255"/>
          </a:xfrm>
          <a:prstGeom prst="rect">
            <a:avLst/>
          </a:prstGeom>
        </p:spPr>
      </p:pic>
      <p:pic>
        <p:nvPicPr>
          <p:cNvPr id="216010533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2367761" y="734758"/>
            <a:ext cx="2367620" cy="1613418"/>
          </a:xfrm>
          <a:prstGeom prst="rect">
            <a:avLst/>
          </a:prstGeom>
        </p:spPr>
      </p:pic>
      <p:pic>
        <p:nvPicPr>
          <p:cNvPr id="155813697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-7257296" y="3047365"/>
            <a:ext cx="3775278" cy="2432957"/>
          </a:xfrm>
          <a:prstGeom prst="rect">
            <a:avLst/>
          </a:prstGeom>
        </p:spPr>
      </p:pic>
      <p:pic>
        <p:nvPicPr>
          <p:cNvPr id="211696439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3482018" y="3938184"/>
            <a:ext cx="3376869" cy="2344029"/>
          </a:xfrm>
          <a:prstGeom prst="rect">
            <a:avLst/>
          </a:prstGeom>
        </p:spPr>
      </p:pic>
      <p:sp>
        <p:nvSpPr>
          <p:cNvPr id="1177751555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7376549" y="672912"/>
            <a:ext cx="1778537" cy="424990"/>
          </a:xfrm>
        </p:spPr>
        <p:txBody>
          <a:bodyPr/>
          <a:lstStyle/>
          <a:p>
            <a:pPr>
              <a:defRPr/>
            </a:pPr>
            <a:r>
              <a:rPr/>
              <a:t>Materiale</a:t>
            </a:r>
            <a:endParaRPr/>
          </a:p>
        </p:txBody>
      </p:sp>
      <p:pic>
        <p:nvPicPr>
          <p:cNvPr id="1480448422" name="Picture 679748627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rot="0" flipH="0" flipV="0">
            <a:off x="2862577" y="1978889"/>
            <a:ext cx="2577324" cy="2577324"/>
          </a:xfrm>
          <a:prstGeom prst="rect">
            <a:avLst/>
          </a:prstGeom>
        </p:spPr>
      </p:pic>
      <p:pic>
        <p:nvPicPr>
          <p:cNvPr id="2073314410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 flipH="0" flipV="0">
            <a:off x="3479113" y="672912"/>
            <a:ext cx="1762636" cy="1386421"/>
          </a:xfrm>
          <a:prstGeom prst="rect">
            <a:avLst/>
          </a:prstGeom>
        </p:spPr>
      </p:pic>
      <p:pic>
        <p:nvPicPr>
          <p:cNvPr id="1404926409" name="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 flipH="0" flipV="0">
            <a:off x="6122814" y="2567307"/>
            <a:ext cx="2275792" cy="1400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4348288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200643535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pic>
        <p:nvPicPr>
          <p:cNvPr id="80884672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489151247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46668131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1972706503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68342894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13490886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236954800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4255583" y="813085"/>
            <a:ext cx="3981393" cy="3859823"/>
          </a:xfrm>
          <a:prstGeom prst="rect">
            <a:avLst/>
          </a:prstGeom>
        </p:spPr>
      </p:pic>
      <p:sp>
        <p:nvSpPr>
          <p:cNvPr id="1347570577" name=""/>
          <p:cNvSpPr/>
          <p:nvPr/>
        </p:nvSpPr>
        <p:spPr bwMode="auto">
          <a:xfrm rot="0" flipH="0" flipV="0">
            <a:off x="7652833" y="4042833"/>
            <a:ext cx="397008" cy="550595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chemeClr val="accent6">
                <a:alpha val="57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7618693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97706" y="2091465"/>
            <a:ext cx="717166" cy="1303063"/>
          </a:xfrm>
          <a:prstGeom prst="rect">
            <a:avLst/>
          </a:prstGeom>
        </p:spPr>
      </p:pic>
      <p:pic>
        <p:nvPicPr>
          <p:cNvPr id="1274092896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2495692" y="2859447"/>
            <a:ext cx="1533614" cy="1311503"/>
          </a:xfrm>
          <a:prstGeom prst="rect">
            <a:avLst/>
          </a:prstGeom>
        </p:spPr>
      </p:pic>
      <p:pic>
        <p:nvPicPr>
          <p:cNvPr id="1525393911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rot="16199934" flipH="0" flipV="0">
            <a:off x="2107634" y="843905"/>
            <a:ext cx="1072779" cy="1672494"/>
          </a:xfrm>
          <a:prstGeom prst="rect">
            <a:avLst/>
          </a:prstGeom>
        </p:spPr>
      </p:pic>
      <p:cxnSp>
        <p:nvCxnSpPr>
          <p:cNvPr id="1327312008" name=""/>
          <p:cNvCxnSpPr/>
          <p:nvPr/>
        </p:nvCxnSpPr>
        <p:spPr bwMode="auto">
          <a:xfrm rot="0" flipH="0" flipV="0">
            <a:off x="1294091" y="2745041"/>
            <a:ext cx="1845317" cy="36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2906701" name=""/>
          <p:cNvCxnSpPr/>
          <p:nvPr/>
        </p:nvCxnSpPr>
        <p:spPr bwMode="auto">
          <a:xfrm rot="0" flipH="0" flipV="1">
            <a:off x="1294091" y="2632261"/>
            <a:ext cx="1990111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28992510" name=""/>
          <p:cNvCxnSpPr/>
          <p:nvPr/>
        </p:nvCxnSpPr>
        <p:spPr bwMode="auto">
          <a:xfrm rot="0" flipH="0" flipV="1">
            <a:off x="1294091" y="2545670"/>
            <a:ext cx="2143873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47289424" name=""/>
          <p:cNvCxnSpPr/>
          <p:nvPr/>
        </p:nvCxnSpPr>
        <p:spPr bwMode="auto">
          <a:xfrm rot="0" flipH="0" flipV="0">
            <a:off x="3437965" y="2546030"/>
            <a:ext cx="0" cy="346002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15815075" name=""/>
          <p:cNvCxnSpPr/>
          <p:nvPr/>
        </p:nvCxnSpPr>
        <p:spPr bwMode="auto">
          <a:xfrm rot="0" flipH="0" flipV="0">
            <a:off x="3284204" y="2630394"/>
            <a:ext cx="0" cy="261639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9555709" name=""/>
          <p:cNvCxnSpPr/>
          <p:nvPr/>
        </p:nvCxnSpPr>
        <p:spPr bwMode="auto">
          <a:xfrm rot="0" flipH="0" flipV="0">
            <a:off x="3148132" y="2742997"/>
            <a:ext cx="0" cy="149035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66058485" name=""/>
          <p:cNvCxnSpPr/>
          <p:nvPr/>
        </p:nvCxnSpPr>
        <p:spPr bwMode="auto">
          <a:xfrm rot="0" flipH="0" flipV="0">
            <a:off x="2894307" y="2131151"/>
            <a:ext cx="0" cy="36941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38905353" name=""/>
          <p:cNvCxnSpPr/>
          <p:nvPr/>
        </p:nvCxnSpPr>
        <p:spPr bwMode="auto">
          <a:xfrm rot="0" flipH="0" flipV="0">
            <a:off x="1287740" y="2460879"/>
            <a:ext cx="1141944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74764840" name=""/>
          <p:cNvCxnSpPr/>
          <p:nvPr/>
        </p:nvCxnSpPr>
        <p:spPr bwMode="auto">
          <a:xfrm rot="0" flipH="0" flipV="0">
            <a:off x="1281389" y="2375152"/>
            <a:ext cx="1007757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69096056" name=""/>
          <p:cNvCxnSpPr/>
          <p:nvPr/>
        </p:nvCxnSpPr>
        <p:spPr bwMode="auto">
          <a:xfrm rot="0" flipH="0" flipV="0">
            <a:off x="2268656" y="2220709"/>
            <a:ext cx="0" cy="14903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56073513" name=""/>
          <p:cNvCxnSpPr/>
          <p:nvPr/>
        </p:nvCxnSpPr>
        <p:spPr bwMode="auto">
          <a:xfrm rot="0" flipH="0" flipV="0">
            <a:off x="2421055" y="2184795"/>
            <a:ext cx="0" cy="265911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04394684" name=""/>
          <p:cNvCxnSpPr/>
          <p:nvPr/>
        </p:nvCxnSpPr>
        <p:spPr bwMode="auto">
          <a:xfrm rot="0" flipH="0" flipV="0">
            <a:off x="2078332" y="2855419"/>
            <a:ext cx="0" cy="70024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42627424" name=""/>
          <p:cNvCxnSpPr/>
          <p:nvPr/>
        </p:nvCxnSpPr>
        <p:spPr bwMode="auto">
          <a:xfrm rot="0" flipH="0" flipV="1">
            <a:off x="2077972" y="3555662"/>
            <a:ext cx="436921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14132688" name=""/>
          <p:cNvCxnSpPr/>
          <p:nvPr/>
        </p:nvCxnSpPr>
        <p:spPr bwMode="auto">
          <a:xfrm rot="0" flipH="1" flipV="0">
            <a:off x="2078332" y="2490034"/>
            <a:ext cx="815614" cy="36941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4242091" name="Text Placeholder 1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UML</a:t>
            </a:r>
            <a:endParaRPr/>
          </a:p>
        </p:txBody>
      </p:sp>
      <p:pic>
        <p:nvPicPr>
          <p:cNvPr id="122230635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6874" y="1530349"/>
            <a:ext cx="8237499" cy="4272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356322" name="Text Placeholder 1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Grazie per l attenzione</a:t>
            </a:r>
            <a:endParaRPr/>
          </a:p>
        </p:txBody>
      </p:sp>
      <p:sp>
        <p:nvSpPr>
          <p:cNvPr id="1453907239" name="Content Placeholder 2"/>
          <p:cNvSpPr>
            <a:spLocks noGrp="1"/>
          </p:cNvSpPr>
          <p:nvPr>
            <p:ph sz="quarter" idx="17"/>
          </p:nvPr>
        </p:nvSpPr>
        <p:spPr bwMode="auto">
          <a:xfrm flipH="0" flipV="0">
            <a:off x="148641" y="4189520"/>
            <a:ext cx="2154596" cy="620604"/>
          </a:xfrm>
        </p:spPr>
        <p:txBody>
          <a:bodyPr/>
          <a:lstStyle/>
          <a:p>
            <a:pPr marL="0" indent="0" algn="ctr">
              <a:buFont typeface="Arial"/>
              <a:buNone/>
              <a:defRPr/>
            </a:pPr>
            <a:r>
              <a:rPr sz="1600"/>
              <a:t>alessiotommasi.com</a:t>
            </a:r>
            <a:endParaRPr sz="1600"/>
          </a:p>
        </p:txBody>
      </p:sp>
      <p:pic>
        <p:nvPicPr>
          <p:cNvPr id="132385701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45177" y="2616589"/>
            <a:ext cx="1561525" cy="1416019"/>
          </a:xfrm>
          <a:prstGeom prst="rect">
            <a:avLst/>
          </a:prstGeom>
        </p:spPr>
      </p:pic>
      <p:sp>
        <p:nvSpPr>
          <p:cNvPr id="1716715061" name=""/>
          <p:cNvSpPr txBox="1"/>
          <p:nvPr/>
        </p:nvSpPr>
        <p:spPr bwMode="auto">
          <a:xfrm rot="0" flipH="0" flipV="0">
            <a:off x="2500372" y="4195777"/>
            <a:ext cx="2828233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AlessioTommasi-supsi</a:t>
            </a:r>
            <a:endParaRPr sz="1600"/>
          </a:p>
        </p:txBody>
      </p:sp>
      <p:pic>
        <p:nvPicPr>
          <p:cNvPr id="169465082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377295" y="2837904"/>
            <a:ext cx="1194704" cy="1194704"/>
          </a:xfrm>
          <a:prstGeom prst="rect">
            <a:avLst/>
          </a:prstGeom>
        </p:spPr>
      </p:pic>
      <p:pic>
        <p:nvPicPr>
          <p:cNvPr id="197633907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381749" y="2837904"/>
            <a:ext cx="1268081" cy="1268081"/>
          </a:xfrm>
          <a:prstGeom prst="rect">
            <a:avLst/>
          </a:prstGeom>
        </p:spPr>
      </p:pic>
      <p:sp>
        <p:nvSpPr>
          <p:cNvPr id="964769287" name=""/>
          <p:cNvSpPr txBox="1"/>
          <p:nvPr/>
        </p:nvSpPr>
        <p:spPr bwMode="auto">
          <a:xfrm rot="0" flipH="0" flipV="0">
            <a:off x="5138105" y="4252926"/>
            <a:ext cx="3579613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it-IT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alessio.tommasi@student.supsi.ch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9337557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5463712" y="2776704"/>
            <a:ext cx="3670127" cy="2569089"/>
          </a:xfrm>
          <a:prstGeom prst="rect">
            <a:avLst/>
          </a:prstGeom>
        </p:spPr>
      </p:pic>
      <p:sp>
        <p:nvSpPr>
          <p:cNvPr id="429910892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15017443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763464" y="2969153"/>
            <a:ext cx="3286400" cy="1092096"/>
          </a:xfrm>
          <a:prstGeom prst="rect">
            <a:avLst/>
          </a:prstGeom>
        </p:spPr>
      </p:pic>
      <p:pic>
        <p:nvPicPr>
          <p:cNvPr id="55919669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-4582674" y="143821"/>
            <a:ext cx="2661810" cy="1715388"/>
          </a:xfrm>
          <a:prstGeom prst="rect">
            <a:avLst/>
          </a:prstGeom>
        </p:spPr>
      </p:pic>
      <p:pic>
        <p:nvPicPr>
          <p:cNvPr id="158737363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1982389" y="843296"/>
            <a:ext cx="2279192" cy="1582085"/>
          </a:xfrm>
          <a:prstGeom prst="rect">
            <a:avLst/>
          </a:prstGeom>
        </p:spPr>
      </p:pic>
      <p:pic>
        <p:nvPicPr>
          <p:cNvPr id="815656796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204379" y="1162871"/>
            <a:ext cx="2402016" cy="1643742"/>
          </a:xfrm>
          <a:prstGeom prst="rect">
            <a:avLst/>
          </a:prstGeom>
        </p:spPr>
      </p:pic>
      <p:pic>
        <p:nvPicPr>
          <p:cNvPr id="530832143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-302334" y="584192"/>
            <a:ext cx="2506714" cy="1763983"/>
          </a:xfrm>
          <a:prstGeom prst="rect">
            <a:avLst/>
          </a:prstGeom>
        </p:spPr>
      </p:pic>
      <p:pic>
        <p:nvPicPr>
          <p:cNvPr id="1104183659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1793584" y="3571392"/>
            <a:ext cx="3801037" cy="2590223"/>
          </a:xfrm>
          <a:prstGeom prst="rect">
            <a:avLst/>
          </a:prstGeom>
        </p:spPr>
      </p:pic>
      <p:pic>
        <p:nvPicPr>
          <p:cNvPr id="20970911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06396" y="1634338"/>
            <a:ext cx="2286079" cy="1600255"/>
          </a:xfrm>
          <a:prstGeom prst="rect">
            <a:avLst/>
          </a:prstGeom>
        </p:spPr>
      </p:pic>
      <p:pic>
        <p:nvPicPr>
          <p:cNvPr id="1068880813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6892475" y="2142369"/>
            <a:ext cx="2367620" cy="1613418"/>
          </a:xfrm>
          <a:prstGeom prst="rect">
            <a:avLst/>
          </a:prstGeom>
        </p:spPr>
      </p:pic>
      <p:pic>
        <p:nvPicPr>
          <p:cNvPr id="69888122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002940" y="4454977"/>
            <a:ext cx="3775278" cy="2432957"/>
          </a:xfrm>
          <a:prstGeom prst="rect">
            <a:avLst/>
          </a:prstGeom>
        </p:spPr>
      </p:pic>
      <p:pic>
        <p:nvPicPr>
          <p:cNvPr id="175579993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778218" y="5345794"/>
            <a:ext cx="3376869" cy="2344029"/>
          </a:xfrm>
          <a:prstGeom prst="rect">
            <a:avLst/>
          </a:prstGeom>
        </p:spPr>
      </p:pic>
      <p:sp>
        <p:nvSpPr>
          <p:cNvPr id="437427562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7675369" y="672912"/>
            <a:ext cx="1479718" cy="424990"/>
          </a:xfrm>
        </p:spPr>
        <p:txBody>
          <a:bodyPr/>
          <a:lstStyle/>
          <a:p>
            <a:pPr>
              <a:defRPr/>
            </a:pPr>
            <a:r>
              <a:rPr/>
              <a:t>Prodotti</a:t>
            </a:r>
            <a:endParaRPr/>
          </a:p>
        </p:txBody>
      </p:sp>
      <p:pic>
        <p:nvPicPr>
          <p:cNvPr id="336896055" name="Picture 679748627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rot="0" flipH="0" flipV="0">
            <a:off x="9739883" y="2628412"/>
            <a:ext cx="2139694" cy="21396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6288447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14723950" y="1369094"/>
            <a:ext cx="3670127" cy="2569089"/>
          </a:xfrm>
          <a:prstGeom prst="rect">
            <a:avLst/>
          </a:prstGeom>
        </p:spPr>
      </p:pic>
      <p:sp>
        <p:nvSpPr>
          <p:cNvPr id="358204138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40904271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3047365"/>
            <a:ext cx="1237932" cy="411374"/>
          </a:xfrm>
          <a:prstGeom prst="rect">
            <a:avLst/>
          </a:prstGeom>
        </p:spPr>
      </p:pic>
      <p:pic>
        <p:nvPicPr>
          <p:cNvPr id="185475085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-13842912" y="-1263789"/>
            <a:ext cx="2661810" cy="1715388"/>
          </a:xfrm>
          <a:prstGeom prst="rect">
            <a:avLst/>
          </a:prstGeom>
        </p:spPr>
      </p:pic>
      <p:pic>
        <p:nvPicPr>
          <p:cNvPr id="87382134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11242627" y="-564314"/>
            <a:ext cx="2279192" cy="1582085"/>
          </a:xfrm>
          <a:prstGeom prst="rect">
            <a:avLst/>
          </a:prstGeom>
        </p:spPr>
      </p:pic>
      <p:pic>
        <p:nvPicPr>
          <p:cNvPr id="697136388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-7055858" y="-244739"/>
            <a:ext cx="2402016" cy="1643742"/>
          </a:xfrm>
          <a:prstGeom prst="rect">
            <a:avLst/>
          </a:prstGeom>
        </p:spPr>
      </p:pic>
      <p:pic>
        <p:nvPicPr>
          <p:cNvPr id="1788877570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-9562572" y="-823416"/>
            <a:ext cx="2506714" cy="1763983"/>
          </a:xfrm>
          <a:prstGeom prst="rect">
            <a:avLst/>
          </a:prstGeom>
        </p:spPr>
      </p:pic>
      <p:pic>
        <p:nvPicPr>
          <p:cNvPr id="142913977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11053821" y="2163782"/>
            <a:ext cx="3801037" cy="2590223"/>
          </a:xfrm>
          <a:prstGeom prst="rect">
            <a:avLst/>
          </a:prstGeom>
        </p:spPr>
      </p:pic>
      <p:pic>
        <p:nvPicPr>
          <p:cNvPr id="41579072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4653840" y="226728"/>
            <a:ext cx="2286079" cy="1600255"/>
          </a:xfrm>
          <a:prstGeom prst="rect">
            <a:avLst/>
          </a:prstGeom>
        </p:spPr>
      </p:pic>
      <p:pic>
        <p:nvPicPr>
          <p:cNvPr id="1195253821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2367761" y="734758"/>
            <a:ext cx="2367620" cy="1613418"/>
          </a:xfrm>
          <a:prstGeom prst="rect">
            <a:avLst/>
          </a:prstGeom>
        </p:spPr>
      </p:pic>
      <p:pic>
        <p:nvPicPr>
          <p:cNvPr id="5541145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-7257296" y="3047365"/>
            <a:ext cx="3775278" cy="2432957"/>
          </a:xfrm>
          <a:prstGeom prst="rect">
            <a:avLst/>
          </a:prstGeom>
        </p:spPr>
      </p:pic>
      <p:pic>
        <p:nvPicPr>
          <p:cNvPr id="99023487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3482018" y="3938184"/>
            <a:ext cx="3376869" cy="2344029"/>
          </a:xfrm>
          <a:prstGeom prst="rect">
            <a:avLst/>
          </a:prstGeom>
        </p:spPr>
      </p:pic>
      <p:sp>
        <p:nvSpPr>
          <p:cNvPr id="1620943999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7376549" y="672912"/>
            <a:ext cx="1778537" cy="424990"/>
          </a:xfrm>
        </p:spPr>
        <p:txBody>
          <a:bodyPr/>
          <a:lstStyle/>
          <a:p>
            <a:pPr>
              <a:defRPr/>
            </a:pPr>
            <a:r>
              <a:rPr/>
              <a:t>Obbiettivi</a:t>
            </a:r>
            <a:endParaRPr/>
          </a:p>
        </p:txBody>
      </p:sp>
      <p:pic>
        <p:nvPicPr>
          <p:cNvPr id="1613416699" name="Picture 679748627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rot="0" flipH="0" flipV="0">
            <a:off x="2862577" y="1978889"/>
            <a:ext cx="2577324" cy="2577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9825241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2046557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sp>
        <p:nvSpPr>
          <p:cNvPr id="1043891261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786000" y="672912"/>
            <a:ext cx="2750087" cy="424990"/>
          </a:xfrm>
        </p:spPr>
        <p:txBody>
          <a:bodyPr/>
          <a:lstStyle/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Compatibilità</a:t>
            </a:r>
            <a:r>
              <a:rPr/>
              <a:t>’</a:t>
            </a:r>
            <a:endParaRPr/>
          </a:p>
        </p:txBody>
      </p:sp>
      <p:pic>
        <p:nvPicPr>
          <p:cNvPr id="355790133" name="Picture 67974862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2862577" y="1978889"/>
            <a:ext cx="2577324" cy="2577324"/>
          </a:xfrm>
          <a:prstGeom prst="rect">
            <a:avLst/>
          </a:prstGeom>
        </p:spPr>
      </p:pic>
      <p:pic>
        <p:nvPicPr>
          <p:cNvPr id="183339366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479113" y="672912"/>
            <a:ext cx="1762636" cy="1386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5423802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6817565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pic>
        <p:nvPicPr>
          <p:cNvPr id="1700845778" name="Picture 67974862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-19771" y="2982952"/>
            <a:ext cx="1064497" cy="1064497"/>
          </a:xfrm>
          <a:prstGeom prst="rect">
            <a:avLst/>
          </a:prstGeom>
        </p:spPr>
      </p:pic>
      <p:pic>
        <p:nvPicPr>
          <p:cNvPr id="66096057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108257" y="2765682"/>
            <a:ext cx="1762636" cy="1386421"/>
          </a:xfrm>
          <a:prstGeom prst="rect">
            <a:avLst/>
          </a:prstGeom>
        </p:spPr>
      </p:pic>
      <p:pic>
        <p:nvPicPr>
          <p:cNvPr id="108516212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3545331" y="1369094"/>
            <a:ext cx="888489" cy="888489"/>
          </a:xfrm>
          <a:prstGeom prst="rect">
            <a:avLst/>
          </a:prstGeom>
        </p:spPr>
      </p:pic>
      <p:sp>
        <p:nvSpPr>
          <p:cNvPr id="1873210164" name="Text Placeholder 1"/>
          <p:cNvSpPr>
            <a:spLocks noGrp="1"/>
          </p:cNvSpPr>
          <p:nvPr/>
        </p:nvSpPr>
        <p:spPr bwMode="auto">
          <a:xfrm flipH="0" flipV="0">
            <a:off x="6786000" y="672912"/>
            <a:ext cx="2750087" cy="424990"/>
          </a:xfr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2700" b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/>
                <a:cs typeface="ＭＳ Ｐゴシック"/>
              </a:defRPr>
            </a:lvl1pPr>
            <a:lvl2pPr marL="742950" indent="-285750" algn="l" defTabSz="457200" rtl="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800">
                <a:solidFill>
                  <a:schemeClr val="tx1"/>
                </a:solidFill>
                <a:latin typeface="+mn-lt"/>
                <a:ea typeface="ＭＳ Ｐゴシック"/>
                <a:cs typeface="+mn-cs"/>
              </a:defRPr>
            </a:lvl2pPr>
            <a:lvl3pPr marL="1143000" indent="-228600" algn="l" defTabSz="4572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/>
                <a:cs typeface="+mn-cs"/>
              </a:defRPr>
            </a:lvl3pPr>
            <a:lvl4pPr marL="1600200" indent="-228600" algn="l" defTabSz="457200" rtl="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/>
                <a:cs typeface="+mn-cs"/>
              </a:defRPr>
            </a:lvl4pPr>
            <a:lvl5pPr marL="2057400" indent="-228600" algn="l" defTabSz="457200" rtl="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+mn-lt"/>
                <a:ea typeface="ＭＳ Ｐゴシック"/>
                <a:cs typeface="+mn-cs"/>
              </a:defRPr>
            </a:lvl5pPr>
            <a:lvl6pPr marL="2514599" indent="-228600" algn="l" defTabSz="457200" rtl="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Compatibilità</a:t>
            </a:r>
            <a:r>
              <a:rPr/>
              <a:t>’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8606641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8685756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pic>
        <p:nvPicPr>
          <p:cNvPr id="788717629" name="Picture 67974862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-19771" y="2982952"/>
            <a:ext cx="1064497" cy="1064497"/>
          </a:xfrm>
          <a:prstGeom prst="rect">
            <a:avLst/>
          </a:prstGeom>
        </p:spPr>
      </p:pic>
      <p:pic>
        <p:nvPicPr>
          <p:cNvPr id="184246275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108257" y="2765682"/>
            <a:ext cx="1762636" cy="1386421"/>
          </a:xfrm>
          <a:prstGeom prst="rect">
            <a:avLst/>
          </a:prstGeom>
        </p:spPr>
      </p:pic>
      <p:pic>
        <p:nvPicPr>
          <p:cNvPr id="181126652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3545331" y="1369094"/>
            <a:ext cx="888489" cy="888489"/>
          </a:xfrm>
          <a:prstGeom prst="rect">
            <a:avLst/>
          </a:prstGeom>
        </p:spPr>
      </p:pic>
      <p:pic>
        <p:nvPicPr>
          <p:cNvPr id="609604591" name=""/>
          <p:cNvPicPr>
            <a:picLocks noChangeAspect="1"/>
          </p:cNvPicPr>
          <p:nvPr/>
        </p:nvPicPr>
        <p:blipFill>
          <a:blip r:embed="rId7"/>
          <a:srcRect l="0" t="-20444" r="0" b="20444"/>
          <a:stretch/>
        </p:blipFill>
        <p:spPr bwMode="auto">
          <a:xfrm>
            <a:off x="5562599" y="1285875"/>
            <a:ext cx="2143125" cy="2143125"/>
          </a:xfrm>
          <a:prstGeom prst="rect">
            <a:avLst/>
          </a:prstGeom>
        </p:spPr>
      </p:pic>
      <p:sp>
        <p:nvSpPr>
          <p:cNvPr id="435300364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786000" y="672912"/>
            <a:ext cx="2750087" cy="424990"/>
          </a:xfrm>
        </p:spPr>
        <p:txBody>
          <a:bodyPr/>
          <a:lstStyle/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Compatibilità</a:t>
            </a:r>
            <a:r>
              <a:rPr/>
              <a:t>’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4376603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6266709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pic>
        <p:nvPicPr>
          <p:cNvPr id="755967558" name="Picture 67974862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-19771" y="2982952"/>
            <a:ext cx="1064497" cy="1064497"/>
          </a:xfrm>
          <a:prstGeom prst="rect">
            <a:avLst/>
          </a:prstGeom>
        </p:spPr>
      </p:pic>
      <p:pic>
        <p:nvPicPr>
          <p:cNvPr id="122418621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108257" y="2765682"/>
            <a:ext cx="1762636" cy="1386421"/>
          </a:xfrm>
          <a:prstGeom prst="rect">
            <a:avLst/>
          </a:prstGeom>
        </p:spPr>
      </p:pic>
      <p:pic>
        <p:nvPicPr>
          <p:cNvPr id="103706137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3545331" y="1369094"/>
            <a:ext cx="888489" cy="888489"/>
          </a:xfrm>
          <a:prstGeom prst="rect">
            <a:avLst/>
          </a:prstGeom>
        </p:spPr>
      </p:pic>
      <p:pic>
        <p:nvPicPr>
          <p:cNvPr id="1487775036" name=""/>
          <p:cNvPicPr>
            <a:picLocks noChangeAspect="1"/>
          </p:cNvPicPr>
          <p:nvPr/>
        </p:nvPicPr>
        <p:blipFill>
          <a:blip r:embed="rId7"/>
          <a:srcRect l="0" t="-20444" r="0" b="20444"/>
          <a:stretch/>
        </p:blipFill>
        <p:spPr bwMode="auto">
          <a:xfrm>
            <a:off x="5562599" y="1285875"/>
            <a:ext cx="2143125" cy="2143125"/>
          </a:xfrm>
          <a:prstGeom prst="rect">
            <a:avLst/>
          </a:prstGeom>
        </p:spPr>
      </p:pic>
      <p:pic>
        <p:nvPicPr>
          <p:cNvPr id="212639308" name=""/>
          <p:cNvPicPr>
            <a:picLocks noChangeAspect="1"/>
          </p:cNvPicPr>
          <p:nvPr/>
        </p:nvPicPr>
        <p:blipFill>
          <a:blip r:embed="rId8"/>
          <a:srcRect l="8007" t="16111" r="5962" b="19444"/>
          <a:stretch/>
        </p:blipFill>
        <p:spPr bwMode="auto">
          <a:xfrm flipH="0" flipV="0">
            <a:off x="5200940" y="4152104"/>
            <a:ext cx="2866444" cy="1610443"/>
          </a:xfrm>
          <a:prstGeom prst="rect">
            <a:avLst/>
          </a:prstGeom>
        </p:spPr>
      </p:pic>
      <p:sp>
        <p:nvSpPr>
          <p:cNvPr id="165545226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786000" y="672912"/>
            <a:ext cx="2750087" cy="424990"/>
          </a:xfrm>
        </p:spPr>
        <p:txBody>
          <a:bodyPr/>
          <a:lstStyle/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Compatibilità</a:t>
            </a:r>
            <a:r>
              <a:rPr/>
              <a:t>’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700687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79540915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sp>
        <p:nvSpPr>
          <p:cNvPr id="250652625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7376549" y="672912"/>
            <a:ext cx="1778537" cy="424990"/>
          </a:xfrm>
        </p:spPr>
        <p:txBody>
          <a:bodyPr/>
          <a:lstStyle/>
          <a:p>
            <a:pPr>
              <a:defRPr/>
            </a:pPr>
            <a:r>
              <a:rPr/>
              <a:t>Obbiettivi</a:t>
            </a:r>
            <a:endParaRPr/>
          </a:p>
        </p:txBody>
      </p:sp>
      <p:pic>
        <p:nvPicPr>
          <p:cNvPr id="767719599" name="Picture 67974862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2767915" y="2293541"/>
            <a:ext cx="2443321" cy="2443321"/>
          </a:xfrm>
          <a:prstGeom prst="rect">
            <a:avLst/>
          </a:prstGeom>
        </p:spPr>
      </p:pic>
      <p:pic>
        <p:nvPicPr>
          <p:cNvPr id="195793105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670127" y="1285875"/>
            <a:ext cx="1149317" cy="904008"/>
          </a:xfrm>
          <a:prstGeom prst="rect">
            <a:avLst/>
          </a:prstGeom>
        </p:spPr>
      </p:pic>
      <p:pic>
        <p:nvPicPr>
          <p:cNvPr id="62019155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0003281" y="1369094"/>
            <a:ext cx="888489" cy="888489"/>
          </a:xfrm>
          <a:prstGeom prst="rect">
            <a:avLst/>
          </a:prstGeom>
        </p:spPr>
      </p:pic>
      <p:pic>
        <p:nvPicPr>
          <p:cNvPr id="1738275044" name=""/>
          <p:cNvPicPr>
            <a:picLocks noChangeAspect="1"/>
          </p:cNvPicPr>
          <p:nvPr/>
        </p:nvPicPr>
        <p:blipFill>
          <a:blip r:embed="rId7"/>
          <a:srcRect l="0" t="-20444" r="0" b="20444"/>
          <a:stretch/>
        </p:blipFill>
        <p:spPr bwMode="auto">
          <a:xfrm>
            <a:off x="12020549" y="1285875"/>
            <a:ext cx="2143125" cy="2143125"/>
          </a:xfrm>
          <a:prstGeom prst="rect">
            <a:avLst/>
          </a:prstGeom>
        </p:spPr>
      </p:pic>
      <p:pic>
        <p:nvPicPr>
          <p:cNvPr id="1157418182" name=""/>
          <p:cNvPicPr>
            <a:picLocks noChangeAspect="1"/>
          </p:cNvPicPr>
          <p:nvPr/>
        </p:nvPicPr>
        <p:blipFill>
          <a:blip r:embed="rId8"/>
          <a:srcRect l="8007" t="16111" r="5962" b="19444"/>
          <a:stretch/>
        </p:blipFill>
        <p:spPr bwMode="auto">
          <a:xfrm flipH="0" flipV="0">
            <a:off x="11658890" y="4152104"/>
            <a:ext cx="2866444" cy="1610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PPT_StudentKit_DTI">
  <a:themeElements>
    <a:clrScheme name="SUPSI 1">
      <a:dk1>
        <a:srgbClr val="000000"/>
      </a:dk1>
      <a:lt1>
        <a:sysClr val="window" lastClr="FFFFFF"/>
      </a:lt1>
      <a:dk2>
        <a:srgbClr val="141C64"/>
      </a:dk2>
      <a:lt2>
        <a:srgbClr val="FFFFFF"/>
      </a:lt2>
      <a:accent1>
        <a:srgbClr val="141C78"/>
      </a:accent1>
      <a:accent2>
        <a:srgbClr val="2838C8"/>
      </a:accent2>
      <a:accent3>
        <a:srgbClr val="0063C8"/>
      </a:accent3>
      <a:accent4>
        <a:srgbClr val="0096FF"/>
      </a:accent4>
      <a:accent5>
        <a:srgbClr val="46A01E"/>
      </a:accent5>
      <a:accent6>
        <a:srgbClr val="8CD23C"/>
      </a:accent6>
      <a:hlink>
        <a:srgbClr val="000000"/>
      </a:hlink>
      <a:folHlink>
        <a:srgbClr val="646464"/>
      </a:folHlink>
    </a:clrScheme>
    <a:fontScheme name="SUPSI">
      <a:majorFont>
        <a:latin typeface="Times New Roman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PPT_StudentKit_DTI</Template>
  <TotalTime>0</TotalTime>
  <Words>0</Words>
  <Application>ONLYOFFICE/9.0.3.29</Application>
  <PresentationFormat>On-screen Show (4:3)</PresentationFormat>
  <Paragraphs>0</Paragraphs>
  <Slides>25</Slides>
  <Notes>25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Manager/>
  <Company>SUPSI-DTI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MSE Project Presentatioin</dc:title>
  <dc:subject/>
  <dc:creator>R. Monleone</dc:creator>
  <cp:keywords/>
  <dc:description/>
  <cp:lastModifiedBy/>
  <cp:revision>156</cp:revision>
  <dcterms:created xsi:type="dcterms:W3CDTF">2012-06-06T06:29:02Z</dcterms:created>
  <dcterms:modified xsi:type="dcterms:W3CDTF">2025-08-08T19:29:11Z</dcterms:modified>
  <cp:category/>
</cp:coreProperties>
</file>